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97"/>
  </p:notesMasterIdLst>
  <p:handoutMasterIdLst>
    <p:handoutMasterId r:id="rId98"/>
  </p:handoutMasterIdLst>
  <p:sldIdLst>
    <p:sldId id="256" r:id="rId5"/>
    <p:sldId id="460" r:id="rId6"/>
    <p:sldId id="465" r:id="rId7"/>
    <p:sldId id="472" r:id="rId8"/>
    <p:sldId id="467" r:id="rId9"/>
    <p:sldId id="468" r:id="rId10"/>
    <p:sldId id="469" r:id="rId11"/>
    <p:sldId id="471" r:id="rId12"/>
    <p:sldId id="473" r:id="rId13"/>
    <p:sldId id="474" r:id="rId14"/>
    <p:sldId id="475" r:id="rId15"/>
    <p:sldId id="476" r:id="rId16"/>
    <p:sldId id="477" r:id="rId17"/>
    <p:sldId id="478" r:id="rId18"/>
    <p:sldId id="480" r:id="rId19"/>
    <p:sldId id="479" r:id="rId20"/>
    <p:sldId id="481" r:id="rId21"/>
    <p:sldId id="484" r:id="rId22"/>
    <p:sldId id="482" r:id="rId23"/>
    <p:sldId id="483" r:id="rId24"/>
    <p:sldId id="485" r:id="rId25"/>
    <p:sldId id="486" r:id="rId26"/>
    <p:sldId id="487" r:id="rId27"/>
    <p:sldId id="488" r:id="rId28"/>
    <p:sldId id="489" r:id="rId29"/>
    <p:sldId id="490" r:id="rId30"/>
    <p:sldId id="491" r:id="rId31"/>
    <p:sldId id="492" r:id="rId32"/>
    <p:sldId id="493" r:id="rId33"/>
    <p:sldId id="494" r:id="rId34"/>
    <p:sldId id="495" r:id="rId35"/>
    <p:sldId id="496" r:id="rId36"/>
    <p:sldId id="497" r:id="rId37"/>
    <p:sldId id="498" r:id="rId38"/>
    <p:sldId id="499" r:id="rId39"/>
    <p:sldId id="500" r:id="rId40"/>
    <p:sldId id="501" r:id="rId41"/>
    <p:sldId id="502" r:id="rId42"/>
    <p:sldId id="503" r:id="rId43"/>
    <p:sldId id="504" r:id="rId44"/>
    <p:sldId id="505" r:id="rId45"/>
    <p:sldId id="506" r:id="rId46"/>
    <p:sldId id="508" r:id="rId47"/>
    <p:sldId id="507" r:id="rId48"/>
    <p:sldId id="509" r:id="rId49"/>
    <p:sldId id="510" r:id="rId50"/>
    <p:sldId id="511" r:id="rId51"/>
    <p:sldId id="512" r:id="rId52"/>
    <p:sldId id="513" r:id="rId53"/>
    <p:sldId id="514" r:id="rId54"/>
    <p:sldId id="515" r:id="rId55"/>
    <p:sldId id="516" r:id="rId56"/>
    <p:sldId id="517" r:id="rId57"/>
    <p:sldId id="518" r:id="rId58"/>
    <p:sldId id="519" r:id="rId59"/>
    <p:sldId id="520" r:id="rId60"/>
    <p:sldId id="521" r:id="rId61"/>
    <p:sldId id="522" r:id="rId62"/>
    <p:sldId id="523" r:id="rId63"/>
    <p:sldId id="524" r:id="rId64"/>
    <p:sldId id="525" r:id="rId65"/>
    <p:sldId id="526" r:id="rId66"/>
    <p:sldId id="527" r:id="rId67"/>
    <p:sldId id="528" r:id="rId68"/>
    <p:sldId id="529" r:id="rId69"/>
    <p:sldId id="532" r:id="rId70"/>
    <p:sldId id="530" r:id="rId71"/>
    <p:sldId id="533" r:id="rId72"/>
    <p:sldId id="534" r:id="rId73"/>
    <p:sldId id="535" r:id="rId74"/>
    <p:sldId id="536" r:id="rId75"/>
    <p:sldId id="537" r:id="rId76"/>
    <p:sldId id="538" r:id="rId77"/>
    <p:sldId id="531" r:id="rId78"/>
    <p:sldId id="539" r:id="rId79"/>
    <p:sldId id="540" r:id="rId80"/>
    <p:sldId id="541" r:id="rId81"/>
    <p:sldId id="542" r:id="rId82"/>
    <p:sldId id="543" r:id="rId83"/>
    <p:sldId id="544" r:id="rId84"/>
    <p:sldId id="545" r:id="rId85"/>
    <p:sldId id="546" r:id="rId86"/>
    <p:sldId id="547" r:id="rId87"/>
    <p:sldId id="548" r:id="rId88"/>
    <p:sldId id="549" r:id="rId89"/>
    <p:sldId id="550" r:id="rId90"/>
    <p:sldId id="551" r:id="rId91"/>
    <p:sldId id="552" r:id="rId92"/>
    <p:sldId id="553" r:id="rId93"/>
    <p:sldId id="554" r:id="rId94"/>
    <p:sldId id="555" r:id="rId95"/>
    <p:sldId id="556" r:id="rId96"/>
  </p:sldIdLst>
  <p:sldSz cx="9144000" cy="6858000" type="screen4x3"/>
  <p:notesSz cx="9928225" cy="6797675"/>
  <p:custDataLst>
    <p:tags r:id="rId9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  <a:srgbClr val="F0D7CB"/>
    <a:srgbClr val="E4F1D8"/>
    <a:srgbClr val="C9E3AD"/>
    <a:srgbClr val="80A856"/>
    <a:srgbClr val="EEF7E9"/>
    <a:srgbClr val="DCEED0"/>
    <a:srgbClr val="C1D6FF"/>
    <a:srgbClr val="F5FC9A"/>
    <a:srgbClr val="B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24" autoAdjust="0"/>
    <p:restoredTop sz="94165" autoAdjust="0"/>
  </p:normalViewPr>
  <p:slideViewPr>
    <p:cSldViewPr>
      <p:cViewPr varScale="1">
        <p:scale>
          <a:sx n="79" d="100"/>
          <a:sy n="79" d="100"/>
        </p:scale>
        <p:origin x="133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theme" Target="theme/theme1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tags" Target="tags/tag1.xml"/><Relationship Id="rId10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handoutMaster" Target="handoutMasters/handoutMaster1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01/08/2018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2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238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10260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4025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4344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86742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06361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14205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75409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6062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70421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14636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60526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19391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86684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91020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45811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81786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9803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340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61238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780803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04538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107124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25159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41779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158973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43522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344667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5430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24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74234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34935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60346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133458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907555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597790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362799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091880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232901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9093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656083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291294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14331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591908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724063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6585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509038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481652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420551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8343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266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994571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94608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719466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501185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040254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193457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566449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196391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724351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4188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46365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869860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445818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828668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396201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108959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919142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07227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191697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1837757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8110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23890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169391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846768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367805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8371962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590918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502366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8406239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615137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149383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06924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505836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2482588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829776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4244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1.xml"/><Relationship Id="rId3" Type="http://schemas.openxmlformats.org/officeDocument/2006/relationships/slide" Target="../slides/slide16.xml"/><Relationship Id="rId7" Type="http://schemas.openxmlformats.org/officeDocument/2006/relationships/slide" Target="../slides/slide43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30.xml"/><Relationship Id="rId10" Type="http://schemas.openxmlformats.org/officeDocument/2006/relationships/image" Target="../media/image2.jpeg"/><Relationship Id="rId4" Type="http://schemas.openxmlformats.org/officeDocument/2006/relationships/slide" Target="../slides/slide22.xml"/><Relationship Id="rId9" Type="http://schemas.openxmlformats.org/officeDocument/2006/relationships/slide" Target="../slides/slide5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5" y="44624"/>
            <a:ext cx="7688661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07504" y="691790"/>
            <a:ext cx="1000169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17.1 – Petroleum – A Fossil Fuel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rId3" action="ppaction://hlinksldjump"/>
          </p:cNvPr>
          <p:cNvSpPr/>
          <p:nvPr/>
        </p:nvSpPr>
        <p:spPr>
          <a:xfrm>
            <a:off x="1141101" y="691790"/>
            <a:ext cx="868948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17.2 – Reining</a:t>
            </a:r>
            <a:r>
              <a:rPr lang="en-GB" sz="9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Petroleum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rId4" action="ppaction://hlinksldjump"/>
          </p:cNvPr>
          <p:cNvSpPr/>
          <p:nvPr/>
        </p:nvSpPr>
        <p:spPr>
          <a:xfrm>
            <a:off x="2043477" y="691790"/>
            <a:ext cx="93615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17.3 – Cracking Hydrocarbons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rId5" action="ppaction://hlinksldjump"/>
          </p:cNvPr>
          <p:cNvSpPr/>
          <p:nvPr userDrawn="1"/>
        </p:nvSpPr>
        <p:spPr>
          <a:xfrm>
            <a:off x="3013057" y="691790"/>
            <a:ext cx="1158408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17.4 – Families of Organic </a:t>
            </a:r>
            <a:r>
              <a:rPr lang="en-GB" sz="9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Compouns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rId6" action="ppaction://hlinksldjump"/>
          </p:cNvPr>
          <p:cNvSpPr/>
          <p:nvPr userDrawn="1"/>
        </p:nvSpPr>
        <p:spPr>
          <a:xfrm>
            <a:off x="4204893" y="691790"/>
            <a:ext cx="641296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17.5 – The Alkanes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rId7" action="ppaction://hlinksldjump"/>
          </p:cNvPr>
          <p:cNvSpPr/>
          <p:nvPr userDrawn="1"/>
        </p:nvSpPr>
        <p:spPr>
          <a:xfrm>
            <a:off x="4879617" y="691790"/>
            <a:ext cx="63145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17.6 – The Alkenes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 Same Side Corner Rectangle 12">
            <a:hlinkClick r:id="rId8" action="ppaction://hlinksldjump"/>
          </p:cNvPr>
          <p:cNvSpPr/>
          <p:nvPr userDrawn="1"/>
        </p:nvSpPr>
        <p:spPr>
          <a:xfrm>
            <a:off x="5544497" y="691790"/>
            <a:ext cx="641296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17.7 – The Alcohols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 Same Side Corner Rectangle 13">
            <a:hlinkClick r:id="rId9" action="ppaction://hlinksldjump"/>
          </p:cNvPr>
          <p:cNvSpPr/>
          <p:nvPr userDrawn="1"/>
        </p:nvSpPr>
        <p:spPr>
          <a:xfrm>
            <a:off x="6219221" y="691790"/>
            <a:ext cx="100811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17.8 – The Carboxylic Acids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859391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4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://www.businessinsider.com/elon-musk-makes-good-on-his-promise-to-build-worlds-biggest-battery-2017-12" TargetMode="External"/><Relationship Id="rId5" Type="http://schemas.openxmlformats.org/officeDocument/2006/relationships/image" Target="../media/image14.emf"/><Relationship Id="rId4" Type="http://schemas.openxmlformats.org/officeDocument/2006/relationships/notesSlide" Target="../notesSlides/notesSlide14.xml"/><Relationship Id="rId9" Type="http://schemas.openxmlformats.org/officeDocument/2006/relationships/slide" Target="slide7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Unit%2017/17.1%20&#8211;%20Petroleum%20-%20a%20Fossil%20Fuel.docx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slide" Target="slide7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Unit%2017/17.2%20&#8211;%20Refining.doc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0.xml"/><Relationship Id="rId5" Type="http://schemas.openxmlformats.org/officeDocument/2006/relationships/hyperlink" Target="Unit%2017/17.3%20-%20Crude%20Oil%20Fractions.mp4" TargetMode="Externa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7" Type="http://schemas.openxmlformats.org/officeDocument/2006/relationships/slide" Target="slide80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Unit%2017/17.3%20&#8211;%20Cracking%20Hydrocarbons.docx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slide" Target="slide83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slide" Target="slide8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Unit%2017/17.4%20&#8211;%20Families%20of%20Organic%20Compounds.docx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slide" Target="slide8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85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5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5.xml"/><Relationship Id="rId4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5.xml"/><Relationship Id="rId4" Type="http://schemas.openxmlformats.org/officeDocument/2006/relationships/hyperlink" Target="Unit%2017/17.5%20-%20Branched%20Chain%20Alkanes.mp4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Unit%2017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7.xml"/><Relationship Id="rId4" Type="http://schemas.openxmlformats.org/officeDocument/2006/relationships/image" Target="../media/image5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slide" Target="slide87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7.xml"/><Relationship Id="rId4" Type="http://schemas.openxmlformats.org/officeDocument/2006/relationships/image" Target="../media/image6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7.xml"/><Relationship Id="rId4" Type="http://schemas.openxmlformats.org/officeDocument/2006/relationships/image" Target="../media/image6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Unit%2017/17.6%20-%20The%20Alkenes.docx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slide" Target="slide89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9.xml"/><Relationship Id="rId4" Type="http://schemas.openxmlformats.org/officeDocument/2006/relationships/image" Target="../media/image73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9.xml"/><Relationship Id="rId4" Type="http://schemas.openxmlformats.org/officeDocument/2006/relationships/image" Target="../media/image77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Unit%2017/17.7%20-%20The%20Alcohols.docx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slide" Target="slide91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1.xml"/><Relationship Id="rId4" Type="http://schemas.openxmlformats.org/officeDocument/2006/relationships/image" Target="../media/image8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1.xml"/><Relationship Id="rId5" Type="http://schemas.openxmlformats.org/officeDocument/2006/relationships/image" Target="../media/image85.png"/><Relationship Id="rId4" Type="http://schemas.openxmlformats.org/officeDocument/2006/relationships/hyperlink" Target="Unit%2017/17.8%20-%20Strong%20and%20Weak%20Acids.mp4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1.xml"/><Relationship Id="rId5" Type="http://schemas.openxmlformats.org/officeDocument/2006/relationships/image" Target="../media/image85.png"/><Relationship Id="rId4" Type="http://schemas.openxmlformats.org/officeDocument/2006/relationships/hyperlink" Target="Unit%2017/17.8%20-%20Strong%20and%20Weak%20Acids.mp4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1.xml"/><Relationship Id="rId4" Type="http://schemas.openxmlformats.org/officeDocument/2006/relationships/image" Target="../media/image88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Unit%2017/17.8%20&#8211;%20The%20Carboxylic%20Acids.docx" TargetMode="Externa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5826276"/>
            <a:ext cx="8784976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17 – Organic Chemistry</a:t>
            </a:r>
            <a:endParaRPr lang="en-GB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Cambridge Chemistry - iGCSE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2017-19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09-10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2114171"/>
            <a:ext cx="4032448" cy="30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08606"/>
            <a:ext cx="1678981" cy="16125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Relationship between assessment objectives and components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approximate weightings allocated to each of the assessment objectives are </a:t>
            </a:r>
            <a:r>
              <a:rPr lang="en-US" dirty="0" err="1"/>
              <a:t>summarised</a:t>
            </a:r>
            <a:r>
              <a:rPr lang="en-US" dirty="0"/>
              <a:t> in the </a:t>
            </a:r>
            <a:r>
              <a:rPr lang="en-US" dirty="0" smtClean="0"/>
              <a:t>table below</a:t>
            </a:r>
            <a:r>
              <a:rPr lang="en-US" dirty="0"/>
              <a:t>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110"/>
              </p:ext>
            </p:extLst>
          </p:nvPr>
        </p:nvGraphicFramePr>
        <p:xfrm>
          <a:off x="323526" y="2064924"/>
          <a:ext cx="8424935" cy="438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/>
                <a:gridCol w="1224136"/>
                <a:gridCol w="1368152"/>
                <a:gridCol w="1008112"/>
                <a:gridCol w="1872205"/>
              </a:tblGrid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Assessment objective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and 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and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and 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 in overall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Knowledge with understanding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AO2: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information and problem solving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AO3: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skills and investigations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 paper in overall 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265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17.1 – </a:t>
            </a:r>
            <a:r>
              <a:rPr lang="en-GB" dirty="0"/>
              <a:t>Petroleum: a </a:t>
            </a:r>
            <a:r>
              <a:rPr lang="en-GB" dirty="0" smtClean="0"/>
              <a:t>Fossil Fuel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052736"/>
            <a:ext cx="84969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50" b="1" dirty="0" smtClean="0">
                <a:solidFill>
                  <a:srgbClr val="C00000"/>
                </a:solidFill>
              </a:rPr>
              <a:t>The </a:t>
            </a:r>
            <a:r>
              <a:rPr lang="en-US" sz="1650" b="1" dirty="0">
                <a:solidFill>
                  <a:srgbClr val="C00000"/>
                </a:solidFill>
              </a:rPr>
              <a:t>fossil fuels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The </a:t>
            </a:r>
            <a:r>
              <a:rPr lang="en-US" sz="1650" b="1" dirty="0">
                <a:solidFill>
                  <a:srgbClr val="FF0000"/>
                </a:solidFill>
              </a:rPr>
              <a:t>fossil fuels </a:t>
            </a:r>
            <a:r>
              <a:rPr lang="en-US" sz="1650" dirty="0"/>
              <a:t>are </a:t>
            </a:r>
            <a:r>
              <a:rPr lang="en-US" sz="1650" b="1" dirty="0">
                <a:solidFill>
                  <a:srgbClr val="FF0000"/>
                </a:solidFill>
              </a:rPr>
              <a:t>petroleum</a:t>
            </a:r>
            <a:r>
              <a:rPr lang="en-US" sz="1650" dirty="0"/>
              <a:t> (or crude oil), </a:t>
            </a:r>
            <a:r>
              <a:rPr lang="en-US" sz="1650" b="1" dirty="0">
                <a:solidFill>
                  <a:srgbClr val="FF0000"/>
                </a:solidFill>
              </a:rPr>
              <a:t>coal</a:t>
            </a:r>
            <a:r>
              <a:rPr lang="en-US" sz="1650" dirty="0"/>
              <a:t>, and </a:t>
            </a:r>
            <a:r>
              <a:rPr lang="en-US" sz="1650" b="1" dirty="0">
                <a:solidFill>
                  <a:srgbClr val="FF0000"/>
                </a:solidFill>
              </a:rPr>
              <a:t>natural </a:t>
            </a:r>
            <a:r>
              <a:rPr lang="en-US" sz="1650" b="1" dirty="0" smtClean="0">
                <a:solidFill>
                  <a:srgbClr val="FF0000"/>
                </a:solidFill>
              </a:rPr>
              <a:t>gas</a:t>
            </a:r>
            <a:r>
              <a:rPr lang="en-US" sz="1650" dirty="0" smtClean="0"/>
              <a:t>. They </a:t>
            </a:r>
            <a:r>
              <a:rPr lang="en-US" sz="1650" dirty="0"/>
              <a:t>are called fossil fuels because they are the remains of plants </a:t>
            </a:r>
            <a:r>
              <a:rPr lang="en-US" sz="1650" dirty="0" smtClean="0"/>
              <a:t>and animals </a:t>
            </a:r>
            <a:r>
              <a:rPr lang="en-US" sz="1650" dirty="0"/>
              <a:t>that lived millions of years ago.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20" y="4581128"/>
            <a:ext cx="27363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NewAsterLTStd"/>
              </a:rPr>
              <a:t>Petroleum</a:t>
            </a:r>
            <a:r>
              <a:rPr lang="en-US" sz="1600" dirty="0">
                <a:solidFill>
                  <a:srgbClr val="FF0000"/>
                </a:solidFill>
                <a:latin typeface="NewAsterLTStd"/>
              </a:rPr>
              <a:t> </a:t>
            </a:r>
            <a:r>
              <a:rPr lang="en-US" sz="1600" dirty="0">
                <a:latin typeface="NewAsterLTStd"/>
              </a:rPr>
              <a:t>formed from the</a:t>
            </a:r>
          </a:p>
          <a:p>
            <a:r>
              <a:rPr lang="en-US" sz="1600" dirty="0">
                <a:latin typeface="NewAsterLTStd"/>
              </a:rPr>
              <a:t>remains of dead organisms </a:t>
            </a:r>
            <a:r>
              <a:rPr lang="en-US" sz="1600" dirty="0" smtClean="0">
                <a:latin typeface="NewAsterLTStd"/>
              </a:rPr>
              <a:t>that fell </a:t>
            </a:r>
            <a:r>
              <a:rPr lang="en-US" sz="1600" dirty="0">
                <a:latin typeface="NewAsterLTStd"/>
              </a:rPr>
              <a:t>to the ocean floor, and </a:t>
            </a:r>
            <a:r>
              <a:rPr lang="en-US" sz="1600" dirty="0" smtClean="0">
                <a:latin typeface="NewAsterLTStd"/>
              </a:rPr>
              <a:t>were buried </a:t>
            </a:r>
            <a:r>
              <a:rPr lang="en-US" sz="1600" dirty="0">
                <a:latin typeface="NewAsterLTStd"/>
              </a:rPr>
              <a:t>under thick sediment. </a:t>
            </a:r>
            <a:r>
              <a:rPr lang="en-US" sz="1600" dirty="0" smtClean="0">
                <a:latin typeface="NewAsterLTStd"/>
              </a:rPr>
              <a:t>High pressures </a:t>
            </a:r>
            <a:r>
              <a:rPr lang="en-US" sz="1600" dirty="0">
                <a:latin typeface="NewAsterLTStd"/>
              </a:rPr>
              <a:t>slowly converted them </a:t>
            </a:r>
            <a:r>
              <a:rPr lang="en-US" sz="1600" dirty="0" smtClean="0">
                <a:latin typeface="NewAsterLTStd"/>
              </a:rPr>
              <a:t>to petroleum</a:t>
            </a:r>
            <a:r>
              <a:rPr lang="en-US" sz="1600" dirty="0">
                <a:latin typeface="NewAsterLTStd"/>
              </a:rPr>
              <a:t>, over millions </a:t>
            </a:r>
            <a:r>
              <a:rPr lang="en-US" sz="1600" dirty="0" smtClean="0">
                <a:latin typeface="NewAsterLTStd"/>
              </a:rPr>
              <a:t>of years</a:t>
            </a:r>
            <a:r>
              <a:rPr lang="en-US" sz="1600" dirty="0">
                <a:latin typeface="NewAsterLTStd"/>
              </a:rPr>
              <a:t>.</a:t>
            </a:r>
            <a:endParaRPr lang="en-GB" sz="1600" dirty="0"/>
          </a:p>
        </p:txBody>
      </p:sp>
      <p:sp>
        <p:nvSpPr>
          <p:cNvPr id="8" name="Rectangle 7"/>
          <p:cNvSpPr/>
          <p:nvPr/>
        </p:nvSpPr>
        <p:spPr>
          <a:xfrm>
            <a:off x="3275856" y="4576218"/>
            <a:ext cx="26988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NewAsterLTStd"/>
              </a:rPr>
              <a:t>Natural gas </a:t>
            </a:r>
            <a:r>
              <a:rPr lang="en-US" sz="1600" dirty="0">
                <a:latin typeface="NewAsterLTStd"/>
              </a:rPr>
              <a:t>is mainly </a:t>
            </a:r>
            <a:r>
              <a:rPr lang="en-US" sz="1600" dirty="0" smtClean="0">
                <a:latin typeface="NewAsterLTStd"/>
              </a:rPr>
              <a:t>methane. It </a:t>
            </a:r>
            <a:r>
              <a:rPr lang="en-US" sz="1600" dirty="0">
                <a:latin typeface="NewAsterLTStd"/>
              </a:rPr>
              <a:t>is often found with </a:t>
            </a:r>
            <a:r>
              <a:rPr lang="en-US" sz="1600" dirty="0" smtClean="0">
                <a:latin typeface="NewAsterLTStd"/>
              </a:rPr>
              <a:t>petroleum. It </a:t>
            </a:r>
            <a:r>
              <a:rPr lang="en-US" sz="1600" dirty="0">
                <a:latin typeface="NewAsterLTStd"/>
              </a:rPr>
              <a:t>is formed in the same way.</a:t>
            </a:r>
          </a:p>
          <a:p>
            <a:r>
              <a:rPr lang="en-US" sz="1600" dirty="0">
                <a:latin typeface="NewAsterLTStd"/>
              </a:rPr>
              <a:t>But high temperatures and </a:t>
            </a:r>
            <a:r>
              <a:rPr lang="en-US" sz="1600" dirty="0" smtClean="0">
                <a:latin typeface="NewAsterLTStd"/>
              </a:rPr>
              <a:t>high pressures </a:t>
            </a:r>
            <a:r>
              <a:rPr lang="en-US" sz="1600" dirty="0">
                <a:latin typeface="NewAsterLTStd"/>
              </a:rPr>
              <a:t>caused the </a:t>
            </a:r>
            <a:r>
              <a:rPr lang="en-US" sz="1600" dirty="0" smtClean="0">
                <a:latin typeface="NewAsterLTStd"/>
              </a:rPr>
              <a:t>compounds to </a:t>
            </a:r>
            <a:r>
              <a:rPr lang="en-US" sz="1600" dirty="0">
                <a:latin typeface="NewAsterLTStd"/>
              </a:rPr>
              <a:t>break down to gas.</a:t>
            </a:r>
            <a:endParaRPr lang="en-GB" sz="1600" dirty="0">
              <a:latin typeface="NewAsterLTStd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93591" y="4576218"/>
            <a:ext cx="269118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NewAsterLTStd"/>
              </a:rPr>
              <a:t>Coal</a:t>
            </a:r>
            <a:r>
              <a:rPr lang="en-US" sz="1600" dirty="0">
                <a:solidFill>
                  <a:srgbClr val="FF0000"/>
                </a:solidFill>
                <a:latin typeface="NewAsterLTStd"/>
              </a:rPr>
              <a:t> </a:t>
            </a:r>
            <a:r>
              <a:rPr lang="en-US" sz="1600" dirty="0">
                <a:latin typeface="NewAsterLTStd"/>
              </a:rPr>
              <a:t>is the remains of </a:t>
            </a:r>
            <a:r>
              <a:rPr lang="en-US" sz="1600" dirty="0" smtClean="0">
                <a:latin typeface="NewAsterLTStd"/>
              </a:rPr>
              <a:t>lush vegetation </a:t>
            </a:r>
            <a:r>
              <a:rPr lang="en-US" sz="1600" dirty="0">
                <a:latin typeface="NewAsterLTStd"/>
              </a:rPr>
              <a:t>that grew </a:t>
            </a:r>
            <a:r>
              <a:rPr lang="en-US" sz="1600" dirty="0" smtClean="0">
                <a:latin typeface="NewAsterLTStd"/>
              </a:rPr>
              <a:t>in ancient swamps</a:t>
            </a:r>
            <a:r>
              <a:rPr lang="en-US" sz="1600" dirty="0">
                <a:latin typeface="NewAsterLTStd"/>
              </a:rPr>
              <a:t>. The </a:t>
            </a:r>
            <a:r>
              <a:rPr lang="en-US" sz="1600" dirty="0" smtClean="0">
                <a:latin typeface="NewAsterLTStd"/>
              </a:rPr>
              <a:t>dead vegetation was buried </a:t>
            </a:r>
            <a:r>
              <a:rPr lang="en-US" sz="1600" dirty="0">
                <a:latin typeface="NewAsterLTStd"/>
              </a:rPr>
              <a:t>under </a:t>
            </a:r>
            <a:r>
              <a:rPr lang="en-US" sz="1600" dirty="0" smtClean="0">
                <a:latin typeface="NewAsterLTStd"/>
              </a:rPr>
              <a:t>thick sediment</a:t>
            </a:r>
            <a:r>
              <a:rPr lang="en-US" sz="1600" dirty="0">
                <a:latin typeface="NewAsterLTStd"/>
              </a:rPr>
              <a:t>.</a:t>
            </a:r>
          </a:p>
          <a:p>
            <a:r>
              <a:rPr lang="en-US" sz="1600" dirty="0">
                <a:latin typeface="NewAsterLTStd"/>
              </a:rPr>
              <a:t>Pressure and heat slowly </a:t>
            </a:r>
            <a:r>
              <a:rPr lang="en-US" sz="1600" dirty="0" smtClean="0">
                <a:latin typeface="NewAsterLTStd"/>
              </a:rPr>
              <a:t>converted it </a:t>
            </a:r>
            <a:r>
              <a:rPr lang="en-US" sz="1600" dirty="0">
                <a:latin typeface="NewAsterLTStd"/>
              </a:rPr>
              <a:t>to coal, over millions of years.</a:t>
            </a:r>
            <a:endParaRPr lang="en-GB" sz="1600" dirty="0">
              <a:latin typeface="NewAsterLTStd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244408" y="144587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296" b="4247"/>
          <a:stretch/>
        </p:blipFill>
        <p:spPr>
          <a:xfrm>
            <a:off x="288936" y="2160731"/>
            <a:ext cx="2698888" cy="23483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51" b="4392"/>
          <a:stretch/>
        </p:blipFill>
        <p:spPr>
          <a:xfrm>
            <a:off x="3275856" y="2160732"/>
            <a:ext cx="2698888" cy="234838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277" b="4522"/>
          <a:stretch/>
        </p:blipFill>
        <p:spPr>
          <a:xfrm>
            <a:off x="6193592" y="2160732"/>
            <a:ext cx="2698888" cy="2348388"/>
          </a:xfrm>
          <a:prstGeom prst="rect">
            <a:avLst/>
          </a:prstGeom>
        </p:spPr>
      </p:pic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92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17.1 – </a:t>
            </a:r>
            <a:r>
              <a:rPr lang="en-GB" dirty="0"/>
              <a:t>Petroleum: a </a:t>
            </a:r>
            <a:r>
              <a:rPr lang="en-GB" dirty="0" smtClean="0"/>
              <a:t>Fossil Fuel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093093"/>
            <a:ext cx="8705266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50" b="1" dirty="0">
                <a:solidFill>
                  <a:srgbClr val="C00000"/>
                </a:solidFill>
              </a:rPr>
              <a:t>W</a:t>
            </a:r>
            <a:r>
              <a:rPr lang="en-US" sz="1650" b="1" dirty="0" smtClean="0">
                <a:solidFill>
                  <a:srgbClr val="C00000"/>
                </a:solidFill>
              </a:rPr>
              <a:t>hat </a:t>
            </a:r>
            <a:r>
              <a:rPr lang="en-US" sz="1650" b="1" dirty="0">
                <a:solidFill>
                  <a:srgbClr val="C00000"/>
                </a:solidFill>
              </a:rPr>
              <a:t>is in petroleum?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Petroleum is a smelly mixture of hundreds of different </a:t>
            </a:r>
            <a:r>
              <a:rPr lang="en-US" sz="1650" dirty="0" smtClean="0"/>
              <a:t>compounds. They </a:t>
            </a:r>
            <a:r>
              <a:rPr lang="en-US" sz="1650" dirty="0"/>
              <a:t>are </a:t>
            </a:r>
            <a:r>
              <a:rPr lang="en-US" sz="1650" b="1" dirty="0">
                <a:solidFill>
                  <a:srgbClr val="FF0000"/>
                </a:solidFill>
              </a:rPr>
              <a:t>organic compounds</a:t>
            </a:r>
            <a:r>
              <a:rPr lang="en-US" sz="1650" dirty="0"/>
              <a:t>, which means they contain carbon, </a:t>
            </a:r>
            <a:r>
              <a:rPr lang="en-US" sz="1650" dirty="0" smtClean="0"/>
              <a:t>and usually </a:t>
            </a:r>
            <a:r>
              <a:rPr lang="en-US" sz="1650" dirty="0"/>
              <a:t>hydrogen.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In fact most are </a:t>
            </a:r>
            <a:r>
              <a:rPr lang="en-US" sz="1650" b="1" dirty="0">
                <a:solidFill>
                  <a:srgbClr val="FF0000"/>
                </a:solidFill>
              </a:rPr>
              <a:t>hydrocarbons</a:t>
            </a:r>
            <a:r>
              <a:rPr lang="en-US" sz="1650" dirty="0"/>
              <a:t> – they contain only carbon and </a:t>
            </a:r>
            <a:r>
              <a:rPr lang="en-US" sz="1650" dirty="0" smtClean="0"/>
              <a:t>hydrogen. These </a:t>
            </a:r>
            <a:r>
              <a:rPr lang="en-US" sz="1650" dirty="0"/>
              <a:t>drawings show molecules of three different hydrocarbons</a:t>
            </a:r>
            <a:r>
              <a:rPr lang="en-US" sz="165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5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5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5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5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5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5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5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5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5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5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50" dirty="0"/>
          </a:p>
          <a:p>
            <a:pPr>
              <a:buClr>
                <a:srgbClr val="0070C0"/>
              </a:buClr>
            </a:pPr>
            <a:endParaRPr lang="en-US" sz="165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A formula drawn out in this way is called a </a:t>
            </a:r>
            <a:r>
              <a:rPr lang="en-US" sz="1650" b="1" dirty="0">
                <a:solidFill>
                  <a:srgbClr val="FF0000"/>
                </a:solidFill>
              </a:rPr>
              <a:t>structural </a:t>
            </a:r>
            <a:r>
              <a:rPr lang="en-US" sz="1650" b="1" dirty="0" smtClean="0">
                <a:solidFill>
                  <a:srgbClr val="FF0000"/>
                </a:solidFill>
              </a:rPr>
              <a:t>formula</a:t>
            </a:r>
            <a:r>
              <a:rPr lang="en-US" sz="1650" dirty="0" smtClean="0"/>
              <a:t>. Notice </a:t>
            </a:r>
            <a:r>
              <a:rPr lang="en-US" sz="1650" dirty="0"/>
              <a:t>how the carbon atoms are bonded to each other, to make the </a:t>
            </a:r>
            <a:r>
              <a:rPr lang="en-US" sz="1650" dirty="0" smtClean="0"/>
              <a:t>spine of </a:t>
            </a:r>
            <a:r>
              <a:rPr lang="en-US" sz="1650" dirty="0"/>
              <a:t>each molecule. The hydrogen atoms are bonded to the carbon atoms.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In petroleum you will find hydrocarbon molecules of different shapes </a:t>
            </a:r>
            <a:r>
              <a:rPr lang="en-US" sz="1650" dirty="0" smtClean="0"/>
              <a:t>and sizes</a:t>
            </a:r>
            <a:r>
              <a:rPr lang="en-US" sz="1650" dirty="0"/>
              <a:t>, with different numbers of carbon atoms, from 1 to over 70.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19" y="4225998"/>
            <a:ext cx="28054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This is a molecule </a:t>
            </a:r>
            <a:r>
              <a:rPr lang="en-US" sz="1600" dirty="0" smtClean="0">
                <a:latin typeface="NewAsterLTStd"/>
              </a:rPr>
              <a:t>of pentane, </a:t>
            </a:r>
            <a:r>
              <a:rPr lang="en-US" sz="1600" b="1" dirty="0" smtClean="0">
                <a:solidFill>
                  <a:srgbClr val="FF0000"/>
                </a:solidFill>
                <a:latin typeface="NewAsterLTStd"/>
              </a:rPr>
              <a:t>C</a:t>
            </a:r>
            <a:r>
              <a:rPr lang="en-US" sz="1600" b="1" baseline="-25000" dirty="0" smtClean="0">
                <a:solidFill>
                  <a:srgbClr val="FF0000"/>
                </a:solidFill>
                <a:latin typeface="NewAsterLTStd"/>
              </a:rPr>
              <a:t>5</a:t>
            </a:r>
            <a:r>
              <a:rPr lang="en-US" sz="1600" b="1" dirty="0" smtClean="0">
                <a:solidFill>
                  <a:srgbClr val="FF0000"/>
                </a:solidFill>
                <a:latin typeface="NewAsterLTStd"/>
              </a:rPr>
              <a:t>H</a:t>
            </a:r>
            <a:r>
              <a:rPr lang="en-US" sz="1600" b="1" baseline="-25000" dirty="0" smtClean="0">
                <a:solidFill>
                  <a:srgbClr val="FF0000"/>
                </a:solidFill>
                <a:latin typeface="NewAsterLTStd"/>
              </a:rPr>
              <a:t>12</a:t>
            </a:r>
            <a:r>
              <a:rPr lang="en-US" sz="1600" dirty="0">
                <a:latin typeface="NewAsterLTStd"/>
              </a:rPr>
              <a:t>. It has </a:t>
            </a:r>
            <a:r>
              <a:rPr lang="en-US" sz="1600" dirty="0" smtClean="0">
                <a:latin typeface="NewAsterLTStd"/>
              </a:rPr>
              <a:t>a straight </a:t>
            </a:r>
            <a:r>
              <a:rPr lang="en-US" sz="1600" dirty="0">
                <a:latin typeface="NewAsterLTStd"/>
              </a:rPr>
              <a:t>chain </a:t>
            </a:r>
            <a:r>
              <a:rPr lang="en-US" sz="1600" dirty="0" smtClean="0">
                <a:latin typeface="NewAsterLTStd"/>
              </a:rPr>
              <a:t>of 5 </a:t>
            </a:r>
            <a:r>
              <a:rPr lang="en-US" sz="1600" dirty="0">
                <a:latin typeface="NewAsterLTStd"/>
              </a:rPr>
              <a:t>carbon atoms.</a:t>
            </a:r>
            <a:endParaRPr lang="en-GB" sz="1600" dirty="0"/>
          </a:p>
        </p:txBody>
      </p:sp>
      <p:sp>
        <p:nvSpPr>
          <p:cNvPr id="8" name="Rectangle 7"/>
          <p:cNvSpPr/>
          <p:nvPr/>
        </p:nvSpPr>
        <p:spPr>
          <a:xfrm>
            <a:off x="3129015" y="4221088"/>
            <a:ext cx="28457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This is a molecule of </a:t>
            </a:r>
            <a:r>
              <a:rPr lang="en-US" sz="1600" dirty="0" smtClean="0">
                <a:latin typeface="NewAsterLTStd"/>
              </a:rPr>
              <a:t>cyclohexane, </a:t>
            </a:r>
            <a:r>
              <a:rPr lang="en-US" sz="1600" b="1" dirty="0" smtClean="0">
                <a:solidFill>
                  <a:srgbClr val="FF0000"/>
                </a:solidFill>
                <a:latin typeface="NewAsterLTStd"/>
              </a:rPr>
              <a:t>C</a:t>
            </a:r>
            <a:r>
              <a:rPr lang="en-US" sz="1600" b="1" baseline="-25000" dirty="0" smtClean="0">
                <a:solidFill>
                  <a:srgbClr val="FF0000"/>
                </a:solidFill>
                <a:latin typeface="NewAsterLTStd"/>
              </a:rPr>
              <a:t>6</a:t>
            </a:r>
            <a:r>
              <a:rPr lang="en-US" sz="1600" b="1" dirty="0" smtClean="0">
                <a:solidFill>
                  <a:srgbClr val="FF0000"/>
                </a:solidFill>
                <a:latin typeface="NewAsterLTStd"/>
              </a:rPr>
              <a:t>H</a:t>
            </a:r>
            <a:r>
              <a:rPr lang="en-US" sz="1600" b="1" baseline="-25000" dirty="0" smtClean="0">
                <a:solidFill>
                  <a:srgbClr val="FF0000"/>
                </a:solidFill>
                <a:latin typeface="NewAsterLTStd"/>
              </a:rPr>
              <a:t>12</a:t>
            </a:r>
            <a:r>
              <a:rPr lang="en-US" sz="1600" dirty="0">
                <a:latin typeface="NewAsterLTStd"/>
              </a:rPr>
              <a:t>. Here a chain of 6 </a:t>
            </a:r>
            <a:r>
              <a:rPr lang="en-US" sz="1600" dirty="0" smtClean="0">
                <a:latin typeface="NewAsterLTStd"/>
              </a:rPr>
              <a:t>carbon atoms </a:t>
            </a:r>
            <a:r>
              <a:rPr lang="en-US" sz="1600" dirty="0">
                <a:latin typeface="NewAsterLTStd"/>
              </a:rPr>
              <a:t>form a ring.</a:t>
            </a:r>
            <a:endParaRPr lang="en-GB" sz="1600" dirty="0">
              <a:latin typeface="NewAsterLTStd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46751" y="4221088"/>
            <a:ext cx="28380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This is a molecule of </a:t>
            </a:r>
            <a:r>
              <a:rPr lang="en-US" sz="1600" dirty="0" smtClean="0">
                <a:latin typeface="NewAsterLTStd"/>
              </a:rPr>
              <a:t>3-methyl pentane</a:t>
            </a:r>
            <a:r>
              <a:rPr lang="en-US" sz="1600" dirty="0">
                <a:latin typeface="NewAsterLTStd"/>
              </a:rPr>
              <a:t>, </a:t>
            </a:r>
            <a:r>
              <a:rPr lang="en-US" sz="1600" b="1" dirty="0">
                <a:solidFill>
                  <a:srgbClr val="FF0000"/>
                </a:solidFill>
                <a:latin typeface="NewAsterLTStd"/>
              </a:rPr>
              <a:t>C</a:t>
            </a:r>
            <a:r>
              <a:rPr lang="en-US" sz="1600" b="1" baseline="-25000" dirty="0">
                <a:solidFill>
                  <a:srgbClr val="FF0000"/>
                </a:solidFill>
                <a:latin typeface="NewAsterLTStd"/>
              </a:rPr>
              <a:t>6</a:t>
            </a:r>
            <a:r>
              <a:rPr lang="en-US" sz="1600" b="1" dirty="0">
                <a:solidFill>
                  <a:srgbClr val="FF0000"/>
                </a:solidFill>
                <a:latin typeface="NewAsterLTStd"/>
              </a:rPr>
              <a:t>H</a:t>
            </a:r>
            <a:r>
              <a:rPr lang="en-US" sz="1600" b="1" baseline="-25000" dirty="0">
                <a:solidFill>
                  <a:srgbClr val="FF0000"/>
                </a:solidFill>
                <a:latin typeface="NewAsterLTStd"/>
              </a:rPr>
              <a:t>14</a:t>
            </a:r>
            <a:r>
              <a:rPr lang="en-US" sz="1600" dirty="0">
                <a:latin typeface="NewAsterLTStd"/>
              </a:rPr>
              <a:t>. Here 6 </a:t>
            </a:r>
            <a:r>
              <a:rPr lang="en-US" sz="1600" dirty="0" smtClean="0">
                <a:latin typeface="NewAsterLTStd"/>
              </a:rPr>
              <a:t>carbon atoms </a:t>
            </a:r>
            <a:r>
              <a:rPr lang="en-US" sz="1600" dirty="0">
                <a:latin typeface="NewAsterLTStd"/>
              </a:rPr>
              <a:t>form a branched chain.</a:t>
            </a:r>
            <a:endParaRPr lang="en-GB" sz="1600" dirty="0">
              <a:latin typeface="NewAsterLTStd"/>
            </a:endParaRP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6751" y="2420888"/>
            <a:ext cx="2838027" cy="183022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1880" y="2420888"/>
            <a:ext cx="1890532" cy="187220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2573535"/>
            <a:ext cx="2663127" cy="1301436"/>
          </a:xfrm>
          <a:prstGeom prst="rect">
            <a:avLst/>
          </a:prstGeom>
        </p:spPr>
      </p:pic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8244408" y="180591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3568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17.1 – </a:t>
            </a:r>
            <a:r>
              <a:rPr lang="en-GB" dirty="0"/>
              <a:t>Petroleum: a </a:t>
            </a:r>
            <a:r>
              <a:rPr lang="en-GB" dirty="0" smtClean="0"/>
              <a:t>Fossil Fuel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052736"/>
            <a:ext cx="870526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How </a:t>
            </a:r>
            <a:r>
              <a:rPr lang="en-US" sz="2000" b="1" dirty="0">
                <a:solidFill>
                  <a:srgbClr val="C00000"/>
                </a:solidFill>
              </a:rPr>
              <a:t>we use petroleum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Over 13 billion </a:t>
            </a:r>
            <a:r>
              <a:rPr lang="en-US" sz="2000" dirty="0" err="1"/>
              <a:t>litres</a:t>
            </a:r>
            <a:r>
              <a:rPr lang="en-US" sz="2000" dirty="0"/>
              <a:t> of petroleum are used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around </a:t>
            </a:r>
            <a:r>
              <a:rPr lang="en-US" sz="2000" dirty="0"/>
              <a:t>the world every day</a:t>
            </a:r>
            <a:r>
              <a:rPr lang="en-US" sz="2000" dirty="0" smtClean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>
              <a:buClr>
                <a:srgbClr val="0070C0"/>
              </a:buClr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Many </a:t>
            </a:r>
            <a:r>
              <a:rPr lang="en-US" sz="2000" dirty="0"/>
              <a:t>of the things you use every </a:t>
            </a:r>
            <a:r>
              <a:rPr lang="en-US" sz="2000" dirty="0" smtClean="0"/>
              <a:t>day were </a:t>
            </a:r>
            <a:r>
              <a:rPr lang="en-US" sz="2000" dirty="0"/>
              <a:t>probably made from </a:t>
            </a:r>
            <a:r>
              <a:rPr lang="en-US" sz="2000" dirty="0" smtClean="0"/>
              <a:t>petroleum. Toothbrush</a:t>
            </a:r>
            <a:r>
              <a:rPr lang="en-US" sz="2000" dirty="0"/>
              <a:t>, comb, and shampoo </a:t>
            </a:r>
            <a:r>
              <a:rPr lang="en-US" sz="2000" dirty="0" smtClean="0"/>
              <a:t>just for </a:t>
            </a:r>
            <a:r>
              <a:rPr lang="en-US" sz="2000" dirty="0"/>
              <a:t>a start!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20" y="4333215"/>
            <a:ext cx="27363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NewAsterLTStd"/>
              </a:rPr>
              <a:t>Around </a:t>
            </a:r>
            <a:r>
              <a:rPr lang="en-US" sz="1600" dirty="0">
                <a:latin typeface="NewAsterLTStd"/>
              </a:rPr>
              <a:t>half the petroleum </a:t>
            </a:r>
            <a:r>
              <a:rPr lang="en-US" sz="1600" dirty="0" smtClean="0">
                <a:latin typeface="NewAsterLTStd"/>
              </a:rPr>
              <a:t>pumped from </a:t>
            </a:r>
            <a:r>
              <a:rPr lang="en-US" sz="1600" dirty="0">
                <a:latin typeface="NewAsterLTStd"/>
              </a:rPr>
              <a:t>oil wells is used for transport.</a:t>
            </a:r>
          </a:p>
          <a:p>
            <a:r>
              <a:rPr lang="en-US" sz="1600" dirty="0">
                <a:latin typeface="NewAsterLTStd"/>
              </a:rPr>
              <a:t>It provides the fuel for cars, </a:t>
            </a:r>
            <a:r>
              <a:rPr lang="en-US" sz="1600" dirty="0" smtClean="0">
                <a:latin typeface="NewAsterLTStd"/>
              </a:rPr>
              <a:t>trucks, planes</a:t>
            </a:r>
            <a:r>
              <a:rPr lang="en-US" sz="1600" dirty="0">
                <a:latin typeface="NewAsterLTStd"/>
              </a:rPr>
              <a:t>, and ships. You won’t get </a:t>
            </a:r>
            <a:r>
              <a:rPr lang="en-US" sz="1600" dirty="0" smtClean="0">
                <a:latin typeface="NewAsterLTStd"/>
              </a:rPr>
              <a:t>far without </a:t>
            </a:r>
            <a:r>
              <a:rPr lang="en-US" sz="1600" dirty="0">
                <a:latin typeface="NewAsterLTStd"/>
              </a:rPr>
              <a:t>it!</a:t>
            </a:r>
            <a:endParaRPr lang="en-GB" sz="1600" dirty="0"/>
          </a:p>
        </p:txBody>
      </p:sp>
      <p:sp>
        <p:nvSpPr>
          <p:cNvPr id="8" name="Rectangle 7"/>
          <p:cNvSpPr/>
          <p:nvPr/>
        </p:nvSpPr>
        <p:spPr>
          <a:xfrm>
            <a:off x="3059832" y="4328305"/>
            <a:ext cx="2914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Most of the rest is burned for </a:t>
            </a:r>
            <a:r>
              <a:rPr lang="en-US" sz="1600" dirty="0" smtClean="0">
                <a:latin typeface="NewAsterLTStd"/>
              </a:rPr>
              <a:t>heat, in </a:t>
            </a:r>
            <a:r>
              <a:rPr lang="en-US" sz="1600" dirty="0">
                <a:latin typeface="NewAsterLTStd"/>
              </a:rPr>
              <a:t>factories, homes, and </a:t>
            </a:r>
            <a:r>
              <a:rPr lang="en-US" sz="1600" dirty="0" smtClean="0">
                <a:latin typeface="NewAsterLTStd"/>
              </a:rPr>
              <a:t>power stations</a:t>
            </a:r>
            <a:r>
              <a:rPr lang="en-US" sz="1600" dirty="0">
                <a:latin typeface="NewAsterLTStd"/>
              </a:rPr>
              <a:t>, as above. In a </a:t>
            </a:r>
            <a:r>
              <a:rPr lang="en-US" sz="1600" dirty="0" smtClean="0">
                <a:latin typeface="NewAsterLTStd"/>
              </a:rPr>
              <a:t>power station</a:t>
            </a:r>
            <a:r>
              <a:rPr lang="en-US" sz="1600" dirty="0">
                <a:latin typeface="NewAsterLTStd"/>
              </a:rPr>
              <a:t>, the heat is used to </a:t>
            </a:r>
            <a:r>
              <a:rPr lang="en-US" sz="1600" dirty="0" smtClean="0">
                <a:latin typeface="NewAsterLTStd"/>
              </a:rPr>
              <a:t>turn water </a:t>
            </a:r>
            <a:r>
              <a:rPr lang="en-US" sz="1600" dirty="0">
                <a:latin typeface="NewAsterLTStd"/>
              </a:rPr>
              <a:t>to steam, to drive turbines.</a:t>
            </a:r>
            <a:endParaRPr lang="en-GB" sz="1600" dirty="0">
              <a:latin typeface="NewAsterLTStd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84168" y="4379620"/>
            <a:ext cx="27995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NewAsterLTStd"/>
              </a:rPr>
              <a:t>A small % is used as the </a:t>
            </a:r>
            <a:r>
              <a:rPr lang="en-US" sz="1600" dirty="0" smtClean="0">
                <a:latin typeface="NewAsterLTStd"/>
              </a:rPr>
              <a:t>starting chemicals </a:t>
            </a:r>
            <a:r>
              <a:rPr lang="en-US" sz="1600" dirty="0">
                <a:latin typeface="NewAsterLTStd"/>
              </a:rPr>
              <a:t>to make many </a:t>
            </a:r>
            <a:r>
              <a:rPr lang="en-US" sz="1600" dirty="0" smtClean="0">
                <a:latin typeface="NewAsterLTStd"/>
              </a:rPr>
              <a:t>other things</a:t>
            </a:r>
            <a:r>
              <a:rPr lang="en-US" sz="1600" dirty="0">
                <a:latin typeface="NewAsterLTStd"/>
              </a:rPr>
              <a:t>: plastics, shampoo, </a:t>
            </a:r>
            <a:r>
              <a:rPr lang="en-US" sz="1600" dirty="0" smtClean="0">
                <a:latin typeface="NewAsterLTStd"/>
              </a:rPr>
              <a:t>paint, thread</a:t>
            </a:r>
            <a:r>
              <a:rPr lang="en-US" sz="1600" dirty="0">
                <a:latin typeface="NewAsterLTStd"/>
              </a:rPr>
              <a:t>, fabric, </a:t>
            </a:r>
            <a:r>
              <a:rPr lang="en-US" sz="1600" dirty="0" smtClean="0">
                <a:latin typeface="NewAsterLTStd"/>
              </a:rPr>
              <a:t>detergents, makeup</a:t>
            </a:r>
            <a:r>
              <a:rPr lang="en-US" sz="1600" dirty="0">
                <a:latin typeface="NewAsterLTStd"/>
              </a:rPr>
              <a:t>, medical drugs, and more.</a:t>
            </a:r>
            <a:endParaRPr lang="en-GB" sz="1600" dirty="0">
              <a:latin typeface="NewAsterLTStd"/>
            </a:endParaRP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95" y="2108188"/>
            <a:ext cx="2731729" cy="223468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525" y="2108188"/>
            <a:ext cx="2731728" cy="22188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653"/>
          <a:stretch/>
        </p:blipFill>
        <p:spPr>
          <a:xfrm>
            <a:off x="6192516" y="1537272"/>
            <a:ext cx="2699964" cy="2803164"/>
          </a:xfrm>
          <a:prstGeom prst="rect">
            <a:avLst/>
          </a:prstGeom>
        </p:spPr>
      </p:pic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8244408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35966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17.1 – </a:t>
            </a:r>
            <a:r>
              <a:rPr lang="en-GB" dirty="0"/>
              <a:t>Petroleum: a </a:t>
            </a:r>
            <a:r>
              <a:rPr lang="en-GB" dirty="0" smtClean="0"/>
              <a:t>Fossil Fuel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052736"/>
            <a:ext cx="554461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A non-renewable resource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Petroleum is still forming, very </a:t>
            </a:r>
            <a:r>
              <a:rPr lang="en-US" sz="2000" dirty="0" smtClean="0"/>
              <a:t>slowly, under </a:t>
            </a:r>
            <a:r>
              <a:rPr lang="en-US" sz="2000" dirty="0"/>
              <a:t>the oceans. But we are using it </a:t>
            </a:r>
            <a:r>
              <a:rPr lang="en-US" sz="2000" dirty="0" smtClean="0"/>
              <a:t>up much </a:t>
            </a:r>
            <a:r>
              <a:rPr lang="en-US" sz="2000" dirty="0"/>
              <a:t>faster than it can form, </a:t>
            </a:r>
            <a:r>
              <a:rPr lang="en-US" sz="2000" dirty="0" smtClean="0"/>
              <a:t>which means </a:t>
            </a:r>
            <a:r>
              <a:rPr lang="en-US" sz="2000" dirty="0"/>
              <a:t>it will run out one day.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So petroleum is called a </a:t>
            </a:r>
            <a:r>
              <a:rPr lang="en-US" sz="2000" b="1" dirty="0" smtClean="0">
                <a:solidFill>
                  <a:srgbClr val="FF0000"/>
                </a:solidFill>
              </a:rPr>
              <a:t>non-renewable resource</a:t>
            </a:r>
            <a:r>
              <a:rPr lang="en-US" sz="2000" dirty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It is hard to tell when it will run </a:t>
            </a:r>
            <a:r>
              <a:rPr lang="en-US" sz="2000" dirty="0" smtClean="0"/>
              <a:t>out. At </a:t>
            </a:r>
            <a:r>
              <a:rPr lang="en-US" sz="2000" dirty="0"/>
              <a:t>the present rate of use, some </a:t>
            </a:r>
            <a:r>
              <a:rPr lang="en-US" sz="2000" dirty="0" smtClean="0"/>
              <a:t>experts say </a:t>
            </a:r>
            <a:r>
              <a:rPr lang="en-US" sz="2000" dirty="0"/>
              <a:t>the world’s reserves will last </a:t>
            </a:r>
            <a:r>
              <a:rPr lang="en-US" sz="2000" dirty="0" smtClean="0"/>
              <a:t>about 40 </a:t>
            </a:r>
            <a:r>
              <a:rPr lang="en-US" sz="2000" dirty="0"/>
              <a:t>more years. What will we do then?</a:t>
            </a:r>
          </a:p>
        </p:txBody>
      </p:sp>
      <p:sp>
        <p:nvSpPr>
          <p:cNvPr id="10" name="Rectangle 9"/>
          <p:cNvSpPr/>
          <p:nvPr/>
        </p:nvSpPr>
        <p:spPr>
          <a:xfrm>
            <a:off x="5732905" y="4101075"/>
            <a:ext cx="31595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FF0000"/>
              </a:buClr>
              <a:buFontTx/>
              <a:buChar char="▲"/>
            </a:pPr>
            <a:r>
              <a:rPr lang="en-US" sz="1600" dirty="0">
                <a:latin typeface="NewAsterLTStd"/>
              </a:rPr>
              <a:t>A platform for pumping petroleum from under the ocean.</a:t>
            </a:r>
            <a:endParaRPr lang="en-GB" sz="1600" dirty="0">
              <a:latin typeface="NewAsterLTStd"/>
            </a:endParaRP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27" t="11308" r="13790" b="12690"/>
          <a:stretch/>
        </p:blipFill>
        <p:spPr>
          <a:xfrm>
            <a:off x="5724128" y="1124744"/>
            <a:ext cx="3168352" cy="2904323"/>
          </a:xfrm>
          <a:prstGeom prst="rect">
            <a:avLst/>
          </a:prstGeom>
        </p:spPr>
      </p:pic>
      <p:pic>
        <p:nvPicPr>
          <p:cNvPr id="1026" name="Picture 2" descr="Image result for elon musk battery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2040" y="4685850"/>
            <a:ext cx="3960440" cy="19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79912" y="6074132"/>
            <a:ext cx="1080120" cy="52322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IE" sz="1400" dirty="0" smtClean="0"/>
              <a:t>Renewable</a:t>
            </a:r>
            <a:br>
              <a:rPr lang="en-IE" sz="1400" dirty="0" smtClean="0"/>
            </a:br>
            <a:r>
              <a:rPr lang="en-IE" sz="1400" dirty="0" smtClean="0"/>
              <a:t>Energy</a:t>
            </a:r>
            <a:endParaRPr lang="en-GB" sz="1400" dirty="0"/>
          </a:p>
        </p:txBody>
      </p:sp>
      <p:pic>
        <p:nvPicPr>
          <p:cNvPr id="6" name="17.1 - Renewable Energ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4118" y="4509120"/>
            <a:ext cx="3431778" cy="2107105"/>
          </a:xfrm>
          <a:prstGeom prst="rect">
            <a:avLst/>
          </a:prstGeom>
        </p:spPr>
      </p:pic>
      <p:sp>
        <p:nvSpPr>
          <p:cNvPr id="11" name="TextBox 10">
            <a:hlinkClick r:id="rId9" action="ppaction://hlinksldjump"/>
          </p:cNvPr>
          <p:cNvSpPr txBox="1"/>
          <p:nvPr/>
        </p:nvSpPr>
        <p:spPr>
          <a:xfrm>
            <a:off x="8244408" y="105273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34927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/>
              <a:t>17.1 – Petroleum: a Fossil Fuel</a:t>
            </a:r>
            <a:endParaRPr lang="en-GB" sz="40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4784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500" dirty="0" smtClean="0"/>
              <a:t>The </a:t>
            </a:r>
            <a:r>
              <a:rPr lang="en-US" sz="3500" dirty="0"/>
              <a:t>other name for petroleum is … ?</a:t>
            </a:r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500" dirty="0" smtClean="0"/>
              <a:t>Why </a:t>
            </a:r>
            <a:r>
              <a:rPr lang="en-US" sz="3500" dirty="0"/>
              <a:t>is petroleum called a fossil fuel?</a:t>
            </a:r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500" dirty="0" smtClean="0"/>
              <a:t>What </a:t>
            </a:r>
            <a:r>
              <a:rPr lang="en-US" sz="3500" dirty="0"/>
              <a:t>is a hydrocarbon?</a:t>
            </a:r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500" dirty="0" smtClean="0"/>
              <a:t>What </a:t>
            </a:r>
            <a:r>
              <a:rPr lang="en-US" sz="3500" dirty="0"/>
              <a:t>is petroleum made of?</a:t>
            </a:r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500" dirty="0" smtClean="0"/>
              <a:t>Explain </a:t>
            </a:r>
            <a:r>
              <a:rPr lang="en-US" sz="3500" dirty="0"/>
              <a:t>why petroleum is such a valuable resource.</a:t>
            </a:r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500" dirty="0" smtClean="0"/>
              <a:t>Petroleum </a:t>
            </a:r>
            <a:r>
              <a:rPr lang="en-US" sz="3500" dirty="0"/>
              <a:t>is called a non-renewable resource. Why?</a:t>
            </a:r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500" dirty="0" smtClean="0"/>
              <a:t>What </a:t>
            </a:r>
            <a:r>
              <a:rPr lang="en-US" sz="3500" dirty="0"/>
              <a:t>do you think we will use for fuel, when </a:t>
            </a:r>
            <a:r>
              <a:rPr lang="en-US" sz="3500" dirty="0" smtClean="0"/>
              <a:t>petroleum runs </a:t>
            </a:r>
            <a:r>
              <a:rPr lang="en-US" sz="3500" dirty="0"/>
              <a:t>out?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308260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28516" y="22379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68978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9921" y="1113665"/>
            <a:ext cx="3392559" cy="3755495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17.2 – </a:t>
            </a:r>
            <a:r>
              <a:rPr lang="en-GB" dirty="0"/>
              <a:t>Refining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640960" cy="5683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30" b="1" dirty="0" smtClean="0">
                <a:solidFill>
                  <a:srgbClr val="C00000"/>
                </a:solidFill>
              </a:rPr>
              <a:t>What </a:t>
            </a:r>
            <a:r>
              <a:rPr lang="en-US" sz="1730" b="1" dirty="0">
                <a:solidFill>
                  <a:srgbClr val="C00000"/>
                </a:solidFill>
              </a:rPr>
              <a:t>does </a:t>
            </a:r>
            <a:r>
              <a:rPr lang="en-US" sz="1730" b="1" i="1" dirty="0">
                <a:solidFill>
                  <a:srgbClr val="C00000"/>
                </a:solidFill>
              </a:rPr>
              <a:t>refining</a:t>
            </a:r>
            <a:r>
              <a:rPr lang="en-US" sz="1730" b="1" dirty="0">
                <a:solidFill>
                  <a:srgbClr val="C00000"/>
                </a:solidFill>
              </a:rPr>
              <a:t> mean?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30" dirty="0"/>
              <a:t>Petroleum contains </a:t>
            </a:r>
            <a:r>
              <a:rPr lang="en-US" sz="1730" i="1" dirty="0"/>
              <a:t>hundreds</a:t>
            </a:r>
            <a:r>
              <a:rPr lang="en-US" sz="1730" dirty="0"/>
              <a:t> of different </a:t>
            </a:r>
            <a:r>
              <a:rPr lang="en-US" sz="1730" dirty="0" smtClean="0"/>
              <a:t>hydrocarbons.</a:t>
            </a:r>
            <a:br>
              <a:rPr lang="en-US" sz="1730" dirty="0" smtClean="0"/>
            </a:br>
            <a:r>
              <a:rPr lang="en-US" sz="1730" dirty="0" smtClean="0"/>
              <a:t> </a:t>
            </a:r>
            <a:r>
              <a:rPr lang="en-US" sz="1730" dirty="0"/>
              <a:t>But a </a:t>
            </a:r>
            <a:r>
              <a:rPr lang="en-US" sz="1730" dirty="0" smtClean="0"/>
              <a:t>big mixture </a:t>
            </a:r>
            <a:r>
              <a:rPr lang="en-US" sz="1730" dirty="0"/>
              <a:t>like this is not </a:t>
            </a:r>
            <a:r>
              <a:rPr lang="en-US" sz="1730" dirty="0" smtClean="0"/>
              <a:t>very </a:t>
            </a:r>
            <a:r>
              <a:rPr lang="en-US" sz="1730" dirty="0"/>
              <a:t>useful.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30" dirty="0"/>
              <a:t>So the first step is to separate the compounds </a:t>
            </a:r>
            <a:r>
              <a:rPr lang="en-US" sz="1730" dirty="0" smtClean="0"/>
              <a:t/>
            </a:r>
            <a:br>
              <a:rPr lang="en-US" sz="1730" dirty="0" smtClean="0"/>
            </a:br>
            <a:r>
              <a:rPr lang="en-US" sz="1730" dirty="0" smtClean="0"/>
              <a:t>into </a:t>
            </a:r>
            <a:r>
              <a:rPr lang="en-US" sz="1730" dirty="0"/>
              <a:t>groups with </a:t>
            </a:r>
            <a:r>
              <a:rPr lang="en-US" sz="1730" dirty="0" smtClean="0"/>
              <a:t>molecules of </a:t>
            </a:r>
            <a:r>
              <a:rPr lang="en-US" sz="1730" dirty="0"/>
              <a:t>a similar size. This </a:t>
            </a:r>
            <a:r>
              <a:rPr lang="en-US" sz="1730" dirty="0" smtClean="0"/>
              <a:t/>
            </a:r>
            <a:br>
              <a:rPr lang="en-US" sz="1730" dirty="0" smtClean="0"/>
            </a:br>
            <a:r>
              <a:rPr lang="en-US" sz="1730" dirty="0" smtClean="0"/>
              <a:t>is </a:t>
            </a:r>
            <a:r>
              <a:rPr lang="en-US" sz="1730" dirty="0"/>
              <a:t>called </a:t>
            </a:r>
            <a:r>
              <a:rPr lang="en-US" sz="1730" b="1" dirty="0" smtClean="0">
                <a:solidFill>
                  <a:srgbClr val="FF0000"/>
                </a:solidFill>
              </a:rPr>
              <a:t>refining </a:t>
            </a:r>
            <a:r>
              <a:rPr lang="en-US" sz="1730" dirty="0"/>
              <a:t>the </a:t>
            </a:r>
            <a:r>
              <a:rPr lang="en-US" sz="1730" dirty="0" smtClean="0"/>
              <a:t>petroleum</a:t>
            </a:r>
            <a:r>
              <a:rPr lang="en-US" sz="1730" dirty="0"/>
              <a:t>. It is carried out </a:t>
            </a:r>
            <a:r>
              <a:rPr lang="en-US" sz="1730" dirty="0" smtClean="0"/>
              <a:t/>
            </a:r>
            <a:br>
              <a:rPr lang="en-US" sz="1730" dirty="0" smtClean="0"/>
            </a:br>
            <a:r>
              <a:rPr lang="en-US" sz="1730" dirty="0" smtClean="0"/>
              <a:t>by </a:t>
            </a:r>
            <a:r>
              <a:rPr lang="en-US" sz="1730" b="1" dirty="0" smtClean="0">
                <a:solidFill>
                  <a:srgbClr val="FF0000"/>
                </a:solidFill>
              </a:rPr>
              <a:t>fractional </a:t>
            </a:r>
            <a:r>
              <a:rPr lang="en-US" sz="1730" b="1" dirty="0">
                <a:solidFill>
                  <a:srgbClr val="FF0000"/>
                </a:solidFill>
              </a:rPr>
              <a:t>distillation.</a:t>
            </a:r>
          </a:p>
          <a:p>
            <a:pPr>
              <a:buClr>
                <a:srgbClr val="0070C0"/>
              </a:buClr>
            </a:pPr>
            <a:r>
              <a:rPr lang="en-US" sz="1730" b="1" dirty="0">
                <a:solidFill>
                  <a:srgbClr val="C00000"/>
                </a:solidFill>
              </a:rPr>
              <a:t>Refining petroleum in the lab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30" dirty="0"/>
              <a:t>The apparatus on the right can be used to </a:t>
            </a:r>
            <a:br>
              <a:rPr lang="en-US" sz="1730" dirty="0"/>
            </a:br>
            <a:r>
              <a:rPr lang="en-US" sz="1730" dirty="0" smtClean="0"/>
              <a:t>refine </a:t>
            </a:r>
            <a:r>
              <a:rPr lang="en-US" sz="1730" dirty="0"/>
              <a:t>petroleum in the lab.</a:t>
            </a:r>
          </a:p>
          <a:p>
            <a:pPr marL="6270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730" dirty="0" smtClean="0"/>
              <a:t>As </a:t>
            </a:r>
            <a:r>
              <a:rPr lang="en-US" sz="1730" dirty="0"/>
              <a:t>you heat the petroleum, the </a:t>
            </a:r>
            <a:r>
              <a:rPr lang="en-US" sz="1730" dirty="0" smtClean="0"/>
              <a:t>compounds </a:t>
            </a:r>
            <a:br>
              <a:rPr lang="en-US" sz="1730" dirty="0" smtClean="0"/>
            </a:br>
            <a:r>
              <a:rPr lang="en-US" sz="1730" dirty="0" smtClean="0"/>
              <a:t>start </a:t>
            </a:r>
            <a:r>
              <a:rPr lang="en-US" sz="1730" dirty="0"/>
              <a:t>to </a:t>
            </a:r>
            <a:r>
              <a:rPr lang="en-US" sz="1730" dirty="0" smtClean="0"/>
              <a:t>evaporate. The </a:t>
            </a:r>
            <a:r>
              <a:rPr lang="en-US" sz="1730" dirty="0"/>
              <a:t>ones with smaller </a:t>
            </a:r>
            <a:r>
              <a:rPr lang="en-US" sz="1730" dirty="0" smtClean="0"/>
              <a:t/>
            </a:r>
            <a:br>
              <a:rPr lang="en-US" sz="1730" dirty="0" smtClean="0"/>
            </a:br>
            <a:r>
              <a:rPr lang="en-US" sz="1730" dirty="0" smtClean="0"/>
              <a:t>lighter molecules </a:t>
            </a:r>
            <a:r>
              <a:rPr lang="en-US" sz="1730" dirty="0"/>
              <a:t>go first, since it takes </a:t>
            </a:r>
            <a:r>
              <a:rPr lang="en-US" sz="1730" dirty="0" smtClean="0"/>
              <a:t>less </a:t>
            </a:r>
            <a:br>
              <a:rPr lang="en-US" sz="1730" dirty="0" smtClean="0"/>
            </a:br>
            <a:r>
              <a:rPr lang="en-US" sz="1730" dirty="0" smtClean="0"/>
              <a:t>energy </a:t>
            </a:r>
            <a:r>
              <a:rPr lang="en-US" sz="1730" dirty="0"/>
              <a:t>to free these from the liquid.</a:t>
            </a:r>
          </a:p>
          <a:p>
            <a:pPr marL="6270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730" dirty="0" smtClean="0"/>
              <a:t>As </a:t>
            </a:r>
            <a:r>
              <a:rPr lang="en-US" sz="1730" dirty="0"/>
              <a:t>the hot </a:t>
            </a:r>
            <a:r>
              <a:rPr lang="en-US" sz="1730" dirty="0" err="1"/>
              <a:t>vapours</a:t>
            </a:r>
            <a:r>
              <a:rPr lang="en-US" sz="1730" dirty="0"/>
              <a:t> rise, so does the thermometer </a:t>
            </a:r>
            <a:r>
              <a:rPr lang="en-US" sz="1730" dirty="0" smtClean="0"/>
              <a:t>reading. The </a:t>
            </a:r>
            <a:r>
              <a:rPr lang="en-US" sz="1730" dirty="0" err="1"/>
              <a:t>vapours</a:t>
            </a:r>
            <a:r>
              <a:rPr lang="en-US" sz="1730" dirty="0"/>
              <a:t> condense in the cool test-tube.</a:t>
            </a:r>
          </a:p>
          <a:p>
            <a:pPr marL="6270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730" dirty="0" smtClean="0"/>
              <a:t>When </a:t>
            </a:r>
            <a:r>
              <a:rPr lang="en-US" sz="1730" dirty="0"/>
              <a:t>the thermometer reading reaches 100 °C, replace the </a:t>
            </a:r>
            <a:r>
              <a:rPr lang="en-US" sz="1730" dirty="0" smtClean="0"/>
              <a:t>first test-tube </a:t>
            </a:r>
            <a:r>
              <a:rPr lang="en-US" sz="1730" dirty="0"/>
              <a:t>with an empty one. The liquid in the first test-tube </a:t>
            </a:r>
            <a:r>
              <a:rPr lang="en-US" sz="1730" dirty="0" smtClean="0"/>
              <a:t>is your </a:t>
            </a:r>
            <a:r>
              <a:rPr lang="en-US" sz="1730" dirty="0"/>
              <a:t>first fraction from the distillation.</a:t>
            </a:r>
          </a:p>
          <a:p>
            <a:pPr marL="6270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730" dirty="0" smtClean="0"/>
              <a:t>Collect </a:t>
            </a:r>
            <a:r>
              <a:rPr lang="en-US" sz="1730" dirty="0"/>
              <a:t>three further fractions in the same way, replacing </a:t>
            </a:r>
            <a:r>
              <a:rPr lang="en-US" sz="1730" dirty="0" smtClean="0"/>
              <a:t>the test-tube </a:t>
            </a:r>
            <a:r>
              <a:rPr lang="en-US" sz="1730" dirty="0"/>
              <a:t>at 150 °C, 200 °C, and 300 °C.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244408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0751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17.2 – </a:t>
            </a:r>
            <a:r>
              <a:rPr lang="en-GB" dirty="0"/>
              <a:t>Refining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Comparing </a:t>
            </a:r>
            <a:r>
              <a:rPr lang="en-US" sz="2000" b="1" dirty="0">
                <a:solidFill>
                  <a:srgbClr val="C00000"/>
                </a:solidFill>
              </a:rPr>
              <a:t>the fractions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Now compare the fractions – how runny they are, how easily they </a:t>
            </a:r>
            <a:r>
              <a:rPr lang="en-US" sz="2000" dirty="0" smtClean="0"/>
              <a:t>burn, and </a:t>
            </a:r>
            <a:r>
              <a:rPr lang="en-US" sz="2000" dirty="0"/>
              <a:t>so on. You can burn samples on a watch glass, like this: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5729" y="2380268"/>
            <a:ext cx="2120920" cy="191282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6941" y="4509120"/>
            <a:ext cx="216488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NewAsterLTStd"/>
              </a:rPr>
              <a:t>It catches fire </a:t>
            </a:r>
            <a:r>
              <a:rPr lang="en-GB" dirty="0" smtClean="0">
                <a:latin typeface="NewAsterLTStd"/>
              </a:rPr>
              <a:t>easily. The </a:t>
            </a:r>
            <a:r>
              <a:rPr lang="en-GB" dirty="0">
                <a:latin typeface="NewAsterLTStd"/>
              </a:rPr>
              <a:t>flame burns high,</a:t>
            </a:r>
          </a:p>
          <a:p>
            <a:r>
              <a:rPr lang="en-GB" dirty="0">
                <a:latin typeface="NewAsterLTStd"/>
              </a:rPr>
              <a:t>which shows that </a:t>
            </a:r>
            <a:r>
              <a:rPr lang="en-GB" dirty="0" smtClean="0">
                <a:latin typeface="NewAsterLTStd"/>
              </a:rPr>
              <a:t>the liquid </a:t>
            </a:r>
            <a:r>
              <a:rPr lang="en-GB" dirty="0">
                <a:latin typeface="NewAsterLTStd"/>
              </a:rPr>
              <a:t>is </a:t>
            </a:r>
            <a:r>
              <a:rPr lang="en-GB" b="1" dirty="0">
                <a:latin typeface="NewAsterLTStd-Bold"/>
              </a:rPr>
              <a:t>volatile </a:t>
            </a:r>
            <a:r>
              <a:rPr lang="en-GB" dirty="0">
                <a:latin typeface="NewAsterLTStd"/>
              </a:rPr>
              <a:t>– </a:t>
            </a:r>
            <a:r>
              <a:rPr lang="en-GB" dirty="0" smtClean="0">
                <a:latin typeface="NewAsterLTStd"/>
              </a:rPr>
              <a:t>it evaporates </a:t>
            </a:r>
            <a:r>
              <a:rPr lang="en-GB" dirty="0">
                <a:latin typeface="NewAsterLTStd"/>
              </a:rPr>
              <a:t>easily.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2501198" y="4509120"/>
            <a:ext cx="21602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NewAsterLTStd"/>
              </a:rPr>
              <a:t>This catches fire </a:t>
            </a:r>
            <a:r>
              <a:rPr lang="en-GB" dirty="0" smtClean="0">
                <a:latin typeface="NewAsterLTStd"/>
              </a:rPr>
              <a:t>quite easily</a:t>
            </a:r>
            <a:r>
              <a:rPr lang="en-GB" dirty="0">
                <a:latin typeface="NewAsterLTStd"/>
              </a:rPr>
              <a:t>. The flame </a:t>
            </a:r>
            <a:r>
              <a:rPr lang="en-GB" dirty="0" smtClean="0">
                <a:latin typeface="NewAsterLTStd"/>
              </a:rPr>
              <a:t>burns less </a:t>
            </a:r>
            <a:r>
              <a:rPr lang="en-GB" dirty="0">
                <a:latin typeface="NewAsterLTStd"/>
              </a:rPr>
              <a:t>high – so </a:t>
            </a:r>
            <a:r>
              <a:rPr lang="en-GB" dirty="0" smtClean="0">
                <a:latin typeface="NewAsterLTStd"/>
              </a:rPr>
              <a:t>this fraction </a:t>
            </a:r>
            <a:r>
              <a:rPr lang="en-GB" dirty="0">
                <a:latin typeface="NewAsterLTStd"/>
              </a:rPr>
              <a:t>is less </a:t>
            </a:r>
            <a:r>
              <a:rPr lang="en-GB" dirty="0" smtClean="0">
                <a:latin typeface="NewAsterLTStd"/>
              </a:rPr>
              <a:t>volatile than </a:t>
            </a:r>
            <a:r>
              <a:rPr lang="en-GB" dirty="0">
                <a:latin typeface="NewAsterLTStd"/>
              </a:rPr>
              <a:t>fraction 1.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4800809" y="4509120"/>
            <a:ext cx="202086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NewAsterLTStd"/>
              </a:rPr>
              <a:t>This seems less </a:t>
            </a:r>
            <a:r>
              <a:rPr lang="en-GB" dirty="0" smtClean="0">
                <a:latin typeface="NewAsterLTStd"/>
              </a:rPr>
              <a:t>volatile </a:t>
            </a:r>
            <a:r>
              <a:rPr lang="en-US" dirty="0" smtClean="0">
                <a:latin typeface="NewAsterLTStd"/>
              </a:rPr>
              <a:t>than </a:t>
            </a:r>
            <a:r>
              <a:rPr lang="en-US" dirty="0">
                <a:latin typeface="NewAsterLTStd"/>
              </a:rPr>
              <a:t>fraction 2. It </a:t>
            </a:r>
            <a:r>
              <a:rPr lang="en-US" dirty="0" smtClean="0">
                <a:latin typeface="NewAsterLTStd"/>
              </a:rPr>
              <a:t>does not </a:t>
            </a:r>
            <a:r>
              <a:rPr lang="en-US" dirty="0">
                <a:latin typeface="NewAsterLTStd"/>
              </a:rPr>
              <a:t>catch fire so </a:t>
            </a:r>
            <a:r>
              <a:rPr lang="en-US" dirty="0" smtClean="0">
                <a:latin typeface="NewAsterLTStd"/>
              </a:rPr>
              <a:t>readily or </a:t>
            </a:r>
            <a:r>
              <a:rPr lang="en-US" dirty="0">
                <a:latin typeface="NewAsterLTStd"/>
              </a:rPr>
              <a:t>burn so easily – it </a:t>
            </a:r>
            <a:r>
              <a:rPr lang="en-US" dirty="0" smtClean="0">
                <a:latin typeface="NewAsterLTStd"/>
              </a:rPr>
              <a:t>is </a:t>
            </a:r>
            <a:r>
              <a:rPr lang="en-GB" dirty="0" smtClean="0">
                <a:latin typeface="NewAsterLTStd"/>
              </a:rPr>
              <a:t>not </a:t>
            </a:r>
            <a:r>
              <a:rPr lang="en-GB" dirty="0">
                <a:latin typeface="NewAsterLTStd"/>
              </a:rPr>
              <a:t>so </a:t>
            </a:r>
            <a:r>
              <a:rPr lang="en-GB" b="1" dirty="0">
                <a:latin typeface="NewAsterLTStd-Bold"/>
              </a:rPr>
              <a:t>flammable</a:t>
            </a:r>
            <a:r>
              <a:rPr lang="en-GB" dirty="0">
                <a:latin typeface="NewAsterLTStd"/>
              </a:rPr>
              <a:t>.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6956404" y="4509120"/>
            <a:ext cx="18814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This one does not </a:t>
            </a:r>
            <a:r>
              <a:rPr lang="en-US" dirty="0" smtClean="0">
                <a:latin typeface="NewAsterLTStd"/>
              </a:rPr>
              <a:t>ignite easily</a:t>
            </a:r>
            <a:r>
              <a:rPr lang="en-US" dirty="0">
                <a:latin typeface="NewAsterLTStd"/>
              </a:rPr>
              <a:t>. You need to use </a:t>
            </a:r>
            <a:r>
              <a:rPr lang="en-US" dirty="0" smtClean="0">
                <a:latin typeface="NewAsterLTStd"/>
              </a:rPr>
              <a:t>a wick </a:t>
            </a:r>
            <a:r>
              <a:rPr lang="en-US" dirty="0">
                <a:latin typeface="NewAsterLTStd"/>
              </a:rPr>
              <a:t>to keep it </a:t>
            </a:r>
            <a:r>
              <a:rPr lang="en-US" dirty="0" smtClean="0">
                <a:latin typeface="NewAsterLTStd"/>
              </a:rPr>
              <a:t>burning. It </a:t>
            </a:r>
            <a:r>
              <a:rPr lang="en-US" dirty="0">
                <a:latin typeface="NewAsterLTStd"/>
              </a:rPr>
              <a:t>is the least </a:t>
            </a:r>
            <a:r>
              <a:rPr lang="en-US" dirty="0" smtClean="0">
                <a:latin typeface="NewAsterLTStd"/>
              </a:rPr>
              <a:t>flammable </a:t>
            </a:r>
            <a:r>
              <a:rPr lang="en-GB" dirty="0" smtClean="0">
                <a:latin typeface="NewAsterLTStd"/>
              </a:rPr>
              <a:t>of </a:t>
            </a:r>
            <a:r>
              <a:rPr lang="en-GB" dirty="0">
                <a:latin typeface="NewAsterLTStd"/>
              </a:rPr>
              <a:t>the four.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5293" y="2380268"/>
            <a:ext cx="2120919" cy="19128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5253" y="2380268"/>
            <a:ext cx="2120523" cy="19124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2380268"/>
            <a:ext cx="2016224" cy="1867653"/>
          </a:xfrm>
          <a:prstGeom prst="rect">
            <a:avLst/>
          </a:prstGeom>
        </p:spPr>
      </p:pic>
      <p:sp>
        <p:nvSpPr>
          <p:cNvPr id="14" name="TextBox 13">
            <a:hlinkClick r:id="rId7" action="ppaction://hlinksldjump"/>
          </p:cNvPr>
          <p:cNvSpPr txBox="1"/>
          <p:nvPr/>
        </p:nvSpPr>
        <p:spPr>
          <a:xfrm>
            <a:off x="8244408" y="245398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5246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17.2 – </a:t>
            </a:r>
            <a:r>
              <a:rPr lang="en-GB" dirty="0"/>
              <a:t>Refining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99241" y="1147312"/>
            <a:ext cx="87003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This table summarizes the results: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457049"/>
              </p:ext>
            </p:extLst>
          </p:nvPr>
        </p:nvGraphicFramePr>
        <p:xfrm>
          <a:off x="192171" y="1556792"/>
          <a:ext cx="8700307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469"/>
                <a:gridCol w="1584176"/>
                <a:gridCol w="1584176"/>
                <a:gridCol w="1512168"/>
                <a:gridCol w="1512168"/>
                <a:gridCol w="1368150"/>
              </a:tblGrid>
              <a:tr h="428330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Fraction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Boiling point</a:t>
                      </a:r>
                    </a:p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range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How easily</a:t>
                      </a:r>
                    </a:p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does it flow?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How volatile is it?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How easily</a:t>
                      </a:r>
                    </a:p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does it burn?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Size of</a:t>
                      </a:r>
                    </a:p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molecules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755496">
                <a:tc>
                  <a:txBody>
                    <a:bodyPr/>
                    <a:lstStyle/>
                    <a:p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 to 100 ° C</a:t>
                      </a:r>
                      <a:endParaRPr lang="en-GB" sz="1800" baseline="-25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very runny</a:t>
                      </a:r>
                      <a:endParaRPr lang="en-GB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Volatile</a:t>
                      </a:r>
                      <a:endParaRPr lang="en-GB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Very easily</a:t>
                      </a:r>
                      <a:endParaRPr lang="en-GB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Small</a:t>
                      </a: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en-US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Large</a:t>
                      </a:r>
                      <a:endParaRPr lang="en-GB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– 150 ° C</a:t>
                      </a:r>
                      <a:endParaRPr lang="en-GB" sz="1800" baseline="-25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Runny</a:t>
                      </a:r>
                      <a:endParaRPr lang="en-GB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volatile</a:t>
                      </a:r>
                      <a:endParaRPr lang="en-GB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Easily</a:t>
                      </a:r>
                      <a:endParaRPr lang="en-GB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1296144">
                <a:tc>
                  <a:txBody>
                    <a:bodyPr/>
                    <a:lstStyle/>
                    <a:p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150 – 200 ° C</a:t>
                      </a:r>
                      <a:endParaRPr lang="en-GB" sz="1800" baseline="-25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very runny</a:t>
                      </a:r>
                      <a:endParaRPr lang="en-GB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 less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volatile</a:t>
                      </a:r>
                      <a:endParaRPr lang="en-GB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easily</a:t>
                      </a:r>
                      <a:endParaRPr lang="en-GB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en-IE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200 – 300 ° C</a:t>
                      </a:r>
                      <a:endParaRPr lang="en-GB" sz="1800" baseline="-25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viscous (thick and sticky)</a:t>
                      </a:r>
                      <a:endParaRPr lang="en-GB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Least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volatile</a:t>
                      </a:r>
                      <a:endParaRPr lang="en-GB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Only with a wick</a:t>
                      </a:r>
                      <a:endParaRPr lang="en-GB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own Arrow 3"/>
          <p:cNvSpPr/>
          <p:nvPr/>
        </p:nvSpPr>
        <p:spPr>
          <a:xfrm>
            <a:off x="8028384" y="2924944"/>
            <a:ext cx="483133" cy="3148102"/>
          </a:xfrm>
          <a:custGeom>
            <a:avLst/>
            <a:gdLst>
              <a:gd name="connsiteX0" fmla="*/ 0 w 627149"/>
              <a:gd name="connsiteY0" fmla="*/ 2575735 h 3096344"/>
              <a:gd name="connsiteX1" fmla="*/ 156787 w 627149"/>
              <a:gd name="connsiteY1" fmla="*/ 2575735 h 3096344"/>
              <a:gd name="connsiteX2" fmla="*/ 156787 w 627149"/>
              <a:gd name="connsiteY2" fmla="*/ 0 h 3096344"/>
              <a:gd name="connsiteX3" fmla="*/ 470362 w 627149"/>
              <a:gd name="connsiteY3" fmla="*/ 0 h 3096344"/>
              <a:gd name="connsiteX4" fmla="*/ 470362 w 627149"/>
              <a:gd name="connsiteY4" fmla="*/ 2575735 h 3096344"/>
              <a:gd name="connsiteX5" fmla="*/ 627149 w 627149"/>
              <a:gd name="connsiteY5" fmla="*/ 2575735 h 3096344"/>
              <a:gd name="connsiteX6" fmla="*/ 313575 w 627149"/>
              <a:gd name="connsiteY6" fmla="*/ 3096344 h 3096344"/>
              <a:gd name="connsiteX7" fmla="*/ 0 w 627149"/>
              <a:gd name="connsiteY7" fmla="*/ 2575735 h 3096344"/>
              <a:gd name="connsiteX0" fmla="*/ 0 w 627149"/>
              <a:gd name="connsiteY0" fmla="*/ 2610241 h 3130850"/>
              <a:gd name="connsiteX1" fmla="*/ 156787 w 627149"/>
              <a:gd name="connsiteY1" fmla="*/ 2610241 h 3130850"/>
              <a:gd name="connsiteX2" fmla="*/ 294810 w 627149"/>
              <a:gd name="connsiteY2" fmla="*/ 0 h 3130850"/>
              <a:gd name="connsiteX3" fmla="*/ 470362 w 627149"/>
              <a:gd name="connsiteY3" fmla="*/ 34506 h 3130850"/>
              <a:gd name="connsiteX4" fmla="*/ 470362 w 627149"/>
              <a:gd name="connsiteY4" fmla="*/ 2610241 h 3130850"/>
              <a:gd name="connsiteX5" fmla="*/ 627149 w 627149"/>
              <a:gd name="connsiteY5" fmla="*/ 2610241 h 3130850"/>
              <a:gd name="connsiteX6" fmla="*/ 313575 w 627149"/>
              <a:gd name="connsiteY6" fmla="*/ 3130850 h 3130850"/>
              <a:gd name="connsiteX7" fmla="*/ 0 w 627149"/>
              <a:gd name="connsiteY7" fmla="*/ 2610241 h 3130850"/>
              <a:gd name="connsiteX0" fmla="*/ 0 w 627149"/>
              <a:gd name="connsiteY0" fmla="*/ 2627493 h 3148102"/>
              <a:gd name="connsiteX1" fmla="*/ 156787 w 627149"/>
              <a:gd name="connsiteY1" fmla="*/ 2627493 h 3148102"/>
              <a:gd name="connsiteX2" fmla="*/ 294810 w 627149"/>
              <a:gd name="connsiteY2" fmla="*/ 17252 h 3148102"/>
              <a:gd name="connsiteX3" fmla="*/ 315087 w 627149"/>
              <a:gd name="connsiteY3" fmla="*/ 0 h 3148102"/>
              <a:gd name="connsiteX4" fmla="*/ 470362 w 627149"/>
              <a:gd name="connsiteY4" fmla="*/ 2627493 h 3148102"/>
              <a:gd name="connsiteX5" fmla="*/ 627149 w 627149"/>
              <a:gd name="connsiteY5" fmla="*/ 2627493 h 3148102"/>
              <a:gd name="connsiteX6" fmla="*/ 313575 w 627149"/>
              <a:gd name="connsiteY6" fmla="*/ 3148102 h 3148102"/>
              <a:gd name="connsiteX7" fmla="*/ 0 w 627149"/>
              <a:gd name="connsiteY7" fmla="*/ 2627493 h 314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7149" h="3148102">
                <a:moveTo>
                  <a:pt x="0" y="2627493"/>
                </a:moveTo>
                <a:lnTo>
                  <a:pt x="156787" y="2627493"/>
                </a:lnTo>
                <a:lnTo>
                  <a:pt x="294810" y="17252"/>
                </a:lnTo>
                <a:lnTo>
                  <a:pt x="315087" y="0"/>
                </a:lnTo>
                <a:lnTo>
                  <a:pt x="470362" y="2627493"/>
                </a:lnTo>
                <a:lnTo>
                  <a:pt x="627149" y="2627493"/>
                </a:lnTo>
                <a:lnTo>
                  <a:pt x="313575" y="3148102"/>
                </a:lnTo>
                <a:lnTo>
                  <a:pt x="0" y="262749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8244408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0499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17.2 – </a:t>
            </a:r>
            <a:r>
              <a:rPr lang="en-GB" dirty="0"/>
              <a:t>Refining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003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The </a:t>
            </a:r>
            <a:r>
              <a:rPr lang="en-US" sz="2000" b="1" dirty="0">
                <a:solidFill>
                  <a:srgbClr val="C00000"/>
                </a:solidFill>
              </a:rPr>
              <a:t>trends the fractions show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Those results show that, the larger the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molecules in </a:t>
            </a:r>
            <a:r>
              <a:rPr lang="en-US" sz="2000" dirty="0"/>
              <a:t>a hydrocarbon:</a:t>
            </a:r>
          </a:p>
          <a:p>
            <a:pPr marL="8128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the </a:t>
            </a:r>
            <a:r>
              <a:rPr lang="en-US" sz="2000" dirty="0"/>
              <a:t>higher its boiling point will be</a:t>
            </a:r>
          </a:p>
          <a:p>
            <a:pPr marL="8128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the </a:t>
            </a:r>
            <a:r>
              <a:rPr lang="en-US" sz="2000" dirty="0"/>
              <a:t>less volatile it will be</a:t>
            </a:r>
          </a:p>
          <a:p>
            <a:pPr marL="8128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the </a:t>
            </a:r>
            <a:r>
              <a:rPr lang="en-US" sz="2000" dirty="0"/>
              <a:t>less easily it will flow (or the more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viscous it </a:t>
            </a:r>
            <a:r>
              <a:rPr lang="en-US" sz="2000" dirty="0"/>
              <a:t>will be)</a:t>
            </a:r>
          </a:p>
          <a:p>
            <a:pPr marL="8128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the </a:t>
            </a:r>
            <a:r>
              <a:rPr lang="en-US" sz="2000" dirty="0"/>
              <a:t>less easily it will burn.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These trends help to dictate what the different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fractions </a:t>
            </a:r>
            <a:r>
              <a:rPr lang="en-US" sz="2000" dirty="0"/>
              <a:t>will be used </a:t>
            </a:r>
            <a:r>
              <a:rPr lang="en-US" sz="2000" dirty="0" smtClean="0"/>
              <a:t>for, as </a:t>
            </a:r>
            <a:r>
              <a:rPr lang="en-US" sz="2000" dirty="0"/>
              <a:t>you will see </a:t>
            </a:r>
            <a:r>
              <a:rPr lang="en-US" sz="2000" dirty="0" smtClean="0"/>
              <a:t>next.</a:t>
            </a:r>
          </a:p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In the petroleum refinery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In a refinery, the fractional distillation is carried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out </a:t>
            </a:r>
            <a:r>
              <a:rPr lang="en-US" sz="2000" dirty="0"/>
              <a:t>in a tower that is </a:t>
            </a:r>
            <a:r>
              <a:rPr lang="en-US" sz="2000" dirty="0" smtClean="0"/>
              <a:t>kept very </a:t>
            </a:r>
            <a:r>
              <a:rPr lang="en-US" sz="2000" dirty="0"/>
              <a:t>hot at the base,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and </a:t>
            </a:r>
            <a:r>
              <a:rPr lang="en-US" sz="2000" dirty="0"/>
              <a:t>cooler towards the top. Look at the drawing.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Petroleum is pumped in at the base. The compounds start to boil off.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Those with the smallest molecules boil off first, and rise to the top of </a:t>
            </a:r>
            <a:r>
              <a:rPr lang="en-US" sz="2000" dirty="0" smtClean="0"/>
              <a:t>the tower</a:t>
            </a:r>
            <a:r>
              <a:rPr lang="en-US" sz="2000" dirty="0"/>
              <a:t>. Others rise only part of the way, depending on their boiling </a:t>
            </a:r>
            <a:r>
              <a:rPr lang="en-US" sz="2000" dirty="0" smtClean="0"/>
              <a:t>points, and </a:t>
            </a:r>
            <a:r>
              <a:rPr lang="en-US" sz="2000" dirty="0"/>
              <a:t>then condense.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1" b="131"/>
          <a:stretch/>
        </p:blipFill>
        <p:spPr>
          <a:xfrm>
            <a:off x="6372200" y="1124744"/>
            <a:ext cx="2520280" cy="302433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372199" y="4161854"/>
            <a:ext cx="25076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The new road surface is </a:t>
            </a:r>
            <a:r>
              <a:rPr lang="en-US" dirty="0" smtClean="0">
                <a:latin typeface="FrutigerLTStd-Light"/>
              </a:rPr>
              <a:t>bitumen </a:t>
            </a:r>
            <a:r>
              <a:rPr lang="en-GB" dirty="0" smtClean="0">
                <a:latin typeface="FrutigerLTStd-Light"/>
              </a:rPr>
              <a:t>mixed </a:t>
            </a:r>
            <a:r>
              <a:rPr lang="en-GB" dirty="0">
                <a:latin typeface="FrutigerLTStd-Light"/>
              </a:rPr>
              <a:t>with fine gravel.</a:t>
            </a:r>
            <a:endParaRPr lang="en-GB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00524" y="501317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50705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8" y="112474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AO1 Knowledge with understanding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Recall</a:t>
            </a:r>
            <a:r>
              <a:rPr lang="en-US" dirty="0"/>
              <a:t>, select and present relevant factual information.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Demonstrate </a:t>
            </a:r>
            <a:r>
              <a:rPr lang="en-US" dirty="0"/>
              <a:t>and apply knowledge with understanding of the correct use of the following in the </a:t>
            </a:r>
            <a:r>
              <a:rPr lang="en-US" dirty="0" smtClean="0"/>
              <a:t>travel and </a:t>
            </a:r>
            <a:r>
              <a:rPr lang="en-US" dirty="0"/>
              <a:t>tourism industry: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commonplace </a:t>
            </a:r>
            <a:r>
              <a:rPr lang="en-US" dirty="0"/>
              <a:t>terms, definitions and facts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major </a:t>
            </a:r>
            <a:r>
              <a:rPr lang="en-US" dirty="0"/>
              <a:t>concepts, models, patterns, principles and theories</a:t>
            </a:r>
            <a:r>
              <a:rPr lang="en-US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AO2 Investigation and analysis of evidence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Collect </a:t>
            </a:r>
            <a:r>
              <a:rPr lang="en-US" dirty="0"/>
              <a:t>evidence from both primary and secondary sources, under guidance or independently, and </a:t>
            </a:r>
            <a:r>
              <a:rPr lang="en-US" dirty="0" smtClean="0"/>
              <a:t>be aware </a:t>
            </a:r>
            <a:r>
              <a:rPr lang="en-US" dirty="0"/>
              <a:t>of the limitations of the various collection methods.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Record</a:t>
            </a:r>
            <a:r>
              <a:rPr lang="en-US" dirty="0"/>
              <a:t>, classify and </a:t>
            </a:r>
            <a:r>
              <a:rPr lang="en-US" dirty="0" err="1"/>
              <a:t>organise</a:t>
            </a:r>
            <a:r>
              <a:rPr lang="en-US" dirty="0"/>
              <a:t> relevant evidence from an investigation in a clear and coherent form.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Present </a:t>
            </a:r>
            <a:r>
              <a:rPr lang="en-US" dirty="0"/>
              <a:t>the evidence in an appropriate form and effective manner, using a wide range of </a:t>
            </a:r>
            <a:r>
              <a:rPr lang="en-US" dirty="0" smtClean="0"/>
              <a:t>appropriate skills </a:t>
            </a:r>
            <a:r>
              <a:rPr lang="en-US" dirty="0"/>
              <a:t>and techniques, including verbal, numerical, diagrammatic, cartographic, pictorial and </a:t>
            </a:r>
            <a:r>
              <a:rPr lang="en-US" dirty="0" smtClean="0"/>
              <a:t>graphical methods</a:t>
            </a:r>
            <a:r>
              <a:rPr lang="en-US" dirty="0"/>
              <a:t>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Apply </a:t>
            </a:r>
            <a:r>
              <a:rPr lang="en-US" dirty="0"/>
              <a:t>knowledge and understanding to select relevant data, </a:t>
            </a:r>
            <a:r>
              <a:rPr lang="en-US" dirty="0" err="1"/>
              <a:t>recognise</a:t>
            </a:r>
            <a:r>
              <a:rPr lang="en-US" dirty="0"/>
              <a:t> patterns and analyse evidence.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17.2 – </a:t>
            </a:r>
            <a:r>
              <a:rPr lang="en-GB" dirty="0"/>
              <a:t>Refining</a:t>
            </a:r>
            <a:endParaRPr lang="en-GB" b="1" dirty="0" smtClean="0"/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792" y="1124743"/>
            <a:ext cx="2937047" cy="4896545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415687"/>
              </p:ext>
            </p:extLst>
          </p:nvPr>
        </p:nvGraphicFramePr>
        <p:xfrm>
          <a:off x="3131839" y="1124743"/>
          <a:ext cx="5760639" cy="4798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1"/>
                <a:gridCol w="1368152"/>
                <a:gridCol w="2448272"/>
                <a:gridCol w="864094"/>
              </a:tblGrid>
              <a:tr h="216025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 of</a:t>
                      </a:r>
                      <a:r>
                        <a:rPr lang="en-GB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fraction</a:t>
                      </a:r>
                      <a:endParaRPr lang="en-GB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Number of</a:t>
                      </a:r>
                    </a:p>
                    <a:p>
                      <a:r>
                        <a:rPr kumimoji="0" lang="en-GB" sz="14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 atoms</a:t>
                      </a:r>
                      <a:endParaRPr lang="en-GB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What fraction is used for</a:t>
                      </a:r>
                      <a:endParaRPr lang="en-GB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28434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refinery gas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 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lang="en-GB" sz="1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bottled gases for cooking and </a:t>
                      </a: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heating</a:t>
                      </a:r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8">
                  <a:txBody>
                    <a:bodyPr/>
                    <a:lstStyle/>
                    <a:p>
                      <a:pPr algn="ctr"/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28434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gasoline (petrol)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 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en-GB" sz="1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fuel for cars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524057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naphtha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 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endParaRPr lang="en-GB" sz="1400" baseline="-25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starting point or </a:t>
                      </a:r>
                      <a:r>
                        <a:rPr kumimoji="0" lang="en-US" sz="14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feedstock </a:t>
                      </a:r>
                      <a:r>
                        <a:rPr kumimoji="0"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</a:t>
                      </a: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many chemicals and plastics</a:t>
                      </a:r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28434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paraffin</a:t>
                      </a:r>
                    </a:p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(kerosene)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 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endParaRPr lang="en-GB" sz="1400" baseline="-25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fuel for aircraft, oil stoves, </a:t>
                      </a: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lamps</a:t>
                      </a:r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28434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diesel oil (gas oil)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 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endParaRPr lang="en-GB" sz="1400" baseline="-25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fuel for diesel engines</a:t>
                      </a:r>
                      <a:endParaRPr lang="en-GB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24057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fuel oil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 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endParaRPr lang="en-GB" sz="1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home heating systems, </a:t>
                      </a:r>
                      <a:r>
                        <a:rPr kumimoji="0"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fuel for power stations, ships, 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524057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lubricating</a:t>
                      </a:r>
                    </a:p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fraction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 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  <a:endParaRPr lang="en-GB" sz="1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waxes and polishes, </a:t>
                      </a:r>
                      <a:r>
                        <a:rPr kumimoji="0"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oil for car engines and machinery; 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28434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bitumen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4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  <a:r>
                        <a:rPr kumimoji="0" lang="en-GB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upwards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road surfaces and roofs</a:t>
                      </a:r>
                      <a:endParaRPr lang="en-GB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4" name="Rectangle 33"/>
          <p:cNvSpPr/>
          <p:nvPr/>
        </p:nvSpPr>
        <p:spPr>
          <a:xfrm>
            <a:off x="200146" y="5890046"/>
            <a:ext cx="87003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 smtClean="0"/>
              <a:t>As </a:t>
            </a:r>
            <a:r>
              <a:rPr lang="en-US" dirty="0"/>
              <a:t>the molecules get larger, the fractions get less runny, or more </a:t>
            </a:r>
            <a:r>
              <a:rPr lang="en-US" dirty="0" smtClean="0"/>
              <a:t>viscous:</a:t>
            </a:r>
            <a:br>
              <a:rPr lang="en-US" dirty="0" smtClean="0"/>
            </a:br>
            <a:r>
              <a:rPr lang="en-US" dirty="0" smtClean="0"/>
              <a:t>from </a:t>
            </a:r>
            <a:r>
              <a:rPr lang="en-US" dirty="0"/>
              <a:t>gas at the top of the tower to solid at the bottom. They also get </a:t>
            </a:r>
            <a:r>
              <a:rPr lang="en-US" dirty="0" smtClean="0"/>
              <a:t>less flammable</a:t>
            </a:r>
            <a:r>
              <a:rPr lang="en-US" dirty="0"/>
              <a:t>. So the last two fractions in the table are not used as fuels.</a:t>
            </a:r>
          </a:p>
        </p:txBody>
      </p:sp>
      <p:sp>
        <p:nvSpPr>
          <p:cNvPr id="12" name="Down Arrow 3"/>
          <p:cNvSpPr/>
          <p:nvPr/>
        </p:nvSpPr>
        <p:spPr>
          <a:xfrm>
            <a:off x="8244408" y="1772816"/>
            <a:ext cx="483133" cy="4032448"/>
          </a:xfrm>
          <a:custGeom>
            <a:avLst/>
            <a:gdLst>
              <a:gd name="connsiteX0" fmla="*/ 0 w 627149"/>
              <a:gd name="connsiteY0" fmla="*/ 2575735 h 3096344"/>
              <a:gd name="connsiteX1" fmla="*/ 156787 w 627149"/>
              <a:gd name="connsiteY1" fmla="*/ 2575735 h 3096344"/>
              <a:gd name="connsiteX2" fmla="*/ 156787 w 627149"/>
              <a:gd name="connsiteY2" fmla="*/ 0 h 3096344"/>
              <a:gd name="connsiteX3" fmla="*/ 470362 w 627149"/>
              <a:gd name="connsiteY3" fmla="*/ 0 h 3096344"/>
              <a:gd name="connsiteX4" fmla="*/ 470362 w 627149"/>
              <a:gd name="connsiteY4" fmla="*/ 2575735 h 3096344"/>
              <a:gd name="connsiteX5" fmla="*/ 627149 w 627149"/>
              <a:gd name="connsiteY5" fmla="*/ 2575735 h 3096344"/>
              <a:gd name="connsiteX6" fmla="*/ 313575 w 627149"/>
              <a:gd name="connsiteY6" fmla="*/ 3096344 h 3096344"/>
              <a:gd name="connsiteX7" fmla="*/ 0 w 627149"/>
              <a:gd name="connsiteY7" fmla="*/ 2575735 h 3096344"/>
              <a:gd name="connsiteX0" fmla="*/ 0 w 627149"/>
              <a:gd name="connsiteY0" fmla="*/ 2610241 h 3130850"/>
              <a:gd name="connsiteX1" fmla="*/ 156787 w 627149"/>
              <a:gd name="connsiteY1" fmla="*/ 2610241 h 3130850"/>
              <a:gd name="connsiteX2" fmla="*/ 294810 w 627149"/>
              <a:gd name="connsiteY2" fmla="*/ 0 h 3130850"/>
              <a:gd name="connsiteX3" fmla="*/ 470362 w 627149"/>
              <a:gd name="connsiteY3" fmla="*/ 34506 h 3130850"/>
              <a:gd name="connsiteX4" fmla="*/ 470362 w 627149"/>
              <a:gd name="connsiteY4" fmla="*/ 2610241 h 3130850"/>
              <a:gd name="connsiteX5" fmla="*/ 627149 w 627149"/>
              <a:gd name="connsiteY5" fmla="*/ 2610241 h 3130850"/>
              <a:gd name="connsiteX6" fmla="*/ 313575 w 627149"/>
              <a:gd name="connsiteY6" fmla="*/ 3130850 h 3130850"/>
              <a:gd name="connsiteX7" fmla="*/ 0 w 627149"/>
              <a:gd name="connsiteY7" fmla="*/ 2610241 h 3130850"/>
              <a:gd name="connsiteX0" fmla="*/ 0 w 627149"/>
              <a:gd name="connsiteY0" fmla="*/ 2627493 h 3148102"/>
              <a:gd name="connsiteX1" fmla="*/ 156787 w 627149"/>
              <a:gd name="connsiteY1" fmla="*/ 2627493 h 3148102"/>
              <a:gd name="connsiteX2" fmla="*/ 294810 w 627149"/>
              <a:gd name="connsiteY2" fmla="*/ 17252 h 3148102"/>
              <a:gd name="connsiteX3" fmla="*/ 315087 w 627149"/>
              <a:gd name="connsiteY3" fmla="*/ 0 h 3148102"/>
              <a:gd name="connsiteX4" fmla="*/ 470362 w 627149"/>
              <a:gd name="connsiteY4" fmla="*/ 2627493 h 3148102"/>
              <a:gd name="connsiteX5" fmla="*/ 627149 w 627149"/>
              <a:gd name="connsiteY5" fmla="*/ 2627493 h 3148102"/>
              <a:gd name="connsiteX6" fmla="*/ 313575 w 627149"/>
              <a:gd name="connsiteY6" fmla="*/ 3148102 h 3148102"/>
              <a:gd name="connsiteX7" fmla="*/ 0 w 627149"/>
              <a:gd name="connsiteY7" fmla="*/ 2627493 h 314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7149" h="3148102">
                <a:moveTo>
                  <a:pt x="0" y="2627493"/>
                </a:moveTo>
                <a:lnTo>
                  <a:pt x="156787" y="2627493"/>
                </a:lnTo>
                <a:lnTo>
                  <a:pt x="294810" y="17252"/>
                </a:lnTo>
                <a:lnTo>
                  <a:pt x="315087" y="0"/>
                </a:lnTo>
                <a:lnTo>
                  <a:pt x="470362" y="2627493"/>
                </a:lnTo>
                <a:lnTo>
                  <a:pt x="627149" y="2627493"/>
                </a:lnTo>
                <a:lnTo>
                  <a:pt x="313575" y="3148102"/>
                </a:lnTo>
                <a:lnTo>
                  <a:pt x="0" y="262749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8028384" y="3050376"/>
            <a:ext cx="864094" cy="1169551"/>
          </a:xfrm>
          <a:prstGeom prst="rect">
            <a:avLst/>
          </a:prstGeom>
          <a:solidFill>
            <a:srgbClr val="DCEED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boiling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viscosity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increase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316416" y="86981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4313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/>
              <a:t>17.2 – Refining</a:t>
            </a:r>
            <a:endParaRPr lang="en-GB" sz="40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447645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900" dirty="0" smtClean="0"/>
              <a:t>Which </a:t>
            </a:r>
            <a:r>
              <a:rPr lang="en-US" sz="2900" dirty="0"/>
              <a:t>two opposite processes take place, </a:t>
            </a:r>
            <a:r>
              <a:rPr lang="en-US" sz="2900" dirty="0" smtClean="0"/>
              <a:t>during fractional </a:t>
            </a:r>
            <a:r>
              <a:rPr lang="en-US" sz="2900" dirty="0"/>
              <a:t>distillation?</a:t>
            </a:r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900" dirty="0" smtClean="0"/>
              <a:t>A </a:t>
            </a:r>
            <a:r>
              <a:rPr lang="en-US" sz="2900" dirty="0"/>
              <a:t>group of compounds collected during fractional </a:t>
            </a:r>
            <a:r>
              <a:rPr lang="en-US" sz="2900" dirty="0" smtClean="0"/>
              <a:t>distillation is </a:t>
            </a:r>
            <a:r>
              <a:rPr lang="en-US" sz="2900" dirty="0"/>
              <a:t>called a </a:t>
            </a:r>
            <a:r>
              <a:rPr lang="en-US" sz="2900" dirty="0" smtClean="0"/>
              <a:t>_____ </a:t>
            </a:r>
            <a:r>
              <a:rPr lang="en-US" sz="2900" dirty="0"/>
              <a:t>?</a:t>
            </a:r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900" dirty="0" smtClean="0"/>
              <a:t>What </a:t>
            </a:r>
            <a:r>
              <a:rPr lang="en-US" sz="2900" dirty="0"/>
              <a:t>does it mean? </a:t>
            </a:r>
            <a:r>
              <a:rPr lang="en-US" sz="2900" b="1" dirty="0"/>
              <a:t>a</a:t>
            </a:r>
            <a:r>
              <a:rPr lang="en-US" sz="2900" dirty="0"/>
              <a:t> volatile </a:t>
            </a:r>
            <a:r>
              <a:rPr lang="en-US" sz="2900" dirty="0" smtClean="0"/>
              <a:t>  </a:t>
            </a:r>
            <a:r>
              <a:rPr lang="en-US" sz="2900" b="1" dirty="0" smtClean="0"/>
              <a:t>b</a:t>
            </a:r>
            <a:r>
              <a:rPr lang="en-US" sz="2900" dirty="0" smtClean="0"/>
              <a:t> </a:t>
            </a:r>
            <a:r>
              <a:rPr lang="en-US" sz="2900" dirty="0"/>
              <a:t>viscous</a:t>
            </a:r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900" dirty="0" smtClean="0"/>
              <a:t>List </a:t>
            </a:r>
            <a:r>
              <a:rPr lang="en-US" sz="2900" dirty="0"/>
              <a:t>four ways in which the properties of </a:t>
            </a:r>
            <a:r>
              <a:rPr lang="en-US" sz="2900" dirty="0" smtClean="0"/>
              <a:t>different fractions </a:t>
            </a:r>
            <a:r>
              <a:rPr lang="en-US" sz="2900" dirty="0"/>
              <a:t>differ.</a:t>
            </a:r>
          </a:p>
          <a:p>
            <a:pPr marL="627063" indent="-627063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900" dirty="0" smtClean="0"/>
              <a:t>Name </a:t>
            </a:r>
            <a:r>
              <a:rPr lang="en-US" sz="2900" dirty="0"/>
              <a:t>the petroleum fraction that: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b="1" dirty="0" smtClean="0"/>
              <a:t>a</a:t>
            </a:r>
            <a:r>
              <a:rPr lang="en-US" sz="2900" dirty="0" smtClean="0"/>
              <a:t> is </a:t>
            </a:r>
            <a:r>
              <a:rPr lang="en-US" sz="2900" dirty="0"/>
              <a:t>used for </a:t>
            </a:r>
            <a:r>
              <a:rPr lang="en-US" sz="2900" dirty="0" smtClean="0"/>
              <a:t>petrol</a:t>
            </a:r>
            <a:br>
              <a:rPr lang="en-US" sz="2900" dirty="0" smtClean="0"/>
            </a:br>
            <a:r>
              <a:rPr lang="en-US" sz="2900" b="1" dirty="0" smtClean="0"/>
              <a:t>b</a:t>
            </a:r>
            <a:r>
              <a:rPr lang="en-US" sz="2900" dirty="0" smtClean="0"/>
              <a:t> </a:t>
            </a:r>
            <a:r>
              <a:rPr lang="en-US" sz="2900" dirty="0"/>
              <a:t>has the smallest molecules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b="1" dirty="0" smtClean="0"/>
              <a:t>c</a:t>
            </a:r>
            <a:r>
              <a:rPr lang="en-US" sz="2900" dirty="0" smtClean="0"/>
              <a:t> </a:t>
            </a:r>
            <a:r>
              <a:rPr lang="en-US" sz="2900" dirty="0"/>
              <a:t>is </a:t>
            </a:r>
            <a:r>
              <a:rPr lang="en-US" sz="2900" dirty="0" smtClean="0"/>
              <a:t>the most viscous</a:t>
            </a:r>
            <a:br>
              <a:rPr lang="en-US" sz="2900" dirty="0" smtClean="0"/>
            </a:br>
            <a:r>
              <a:rPr lang="en-US" sz="2900" b="1" dirty="0" smtClean="0"/>
              <a:t>d</a:t>
            </a:r>
            <a:r>
              <a:rPr lang="en-US" sz="2900" dirty="0" smtClean="0"/>
              <a:t> </a:t>
            </a:r>
            <a:r>
              <a:rPr lang="en-US" sz="2900" dirty="0"/>
              <a:t>has molecules with 20 to 30 carbon atoms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3822139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244408" y="252599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1162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17.3 – </a:t>
            </a:r>
            <a:r>
              <a:rPr lang="en-GB" dirty="0"/>
              <a:t>Cracking </a:t>
            </a:r>
            <a:r>
              <a:rPr lang="en-GB" dirty="0" smtClean="0"/>
              <a:t>Hydrocarbons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0030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00" b="1" dirty="0" smtClean="0">
                <a:solidFill>
                  <a:srgbClr val="C00000"/>
                </a:solidFill>
              </a:rPr>
              <a:t>After </a:t>
            </a:r>
            <a:r>
              <a:rPr lang="en-US" sz="2200" b="1" dirty="0">
                <a:solidFill>
                  <a:srgbClr val="C00000"/>
                </a:solidFill>
              </a:rPr>
              <a:t>fractional distillation …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Petroleum is separated into fractions by fractional </a:t>
            </a:r>
            <a:r>
              <a:rPr lang="en-US" sz="2200" dirty="0" smtClean="0"/>
              <a:t>distillation. But </a:t>
            </a:r>
            <a:r>
              <a:rPr lang="en-US" sz="2200" dirty="0"/>
              <a:t>that is not the end of the story. The fractions all need </a:t>
            </a:r>
            <a:r>
              <a:rPr lang="en-US" sz="2200" dirty="0" smtClean="0"/>
              <a:t>further treatment </a:t>
            </a:r>
            <a:r>
              <a:rPr lang="en-US" sz="2200" dirty="0"/>
              <a:t>before they can be used.</a:t>
            </a:r>
          </a:p>
          <a:p>
            <a:pPr marL="811213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They </a:t>
            </a:r>
            <a:r>
              <a:rPr lang="en-US" sz="2200" dirty="0"/>
              <a:t>contain impurities – mainly sulfur compounds. If left in the </a:t>
            </a:r>
            <a:r>
              <a:rPr lang="en-US" sz="2200" dirty="0" smtClean="0"/>
              <a:t>fuels, these </a:t>
            </a:r>
            <a:r>
              <a:rPr lang="en-US" sz="2200" dirty="0"/>
              <a:t>will burn to form harmful sulfur dioxide gas.</a:t>
            </a:r>
          </a:p>
          <a:p>
            <a:pPr marL="811213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Some </a:t>
            </a:r>
            <a:r>
              <a:rPr lang="en-US" sz="2200" dirty="0"/>
              <a:t>fractions are separated further into single compounds, or </a:t>
            </a:r>
            <a:r>
              <a:rPr lang="en-US" sz="2200" dirty="0" smtClean="0"/>
              <a:t>smaller groups </a:t>
            </a:r>
            <a:r>
              <a:rPr lang="en-US" sz="2200" dirty="0"/>
              <a:t>of compounds.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E.g. the gas </a:t>
            </a:r>
            <a:r>
              <a:rPr lang="en-US" sz="2200" dirty="0"/>
              <a:t>fraction is separated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into methane</a:t>
            </a:r>
            <a:r>
              <a:rPr lang="en-US" sz="2200" dirty="0"/>
              <a:t>, </a:t>
            </a:r>
            <a:r>
              <a:rPr lang="en-US" sz="2200" dirty="0" smtClean="0"/>
              <a:t>ethane</a:t>
            </a:r>
            <a:r>
              <a:rPr lang="en-US" sz="2200" dirty="0"/>
              <a:t>, propane,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and butane</a:t>
            </a:r>
            <a:r>
              <a:rPr lang="en-US" sz="2200" dirty="0"/>
              <a:t>. (We buy </a:t>
            </a:r>
            <a:r>
              <a:rPr lang="en-US" sz="2200" dirty="0" smtClean="0"/>
              <a:t>butane </a:t>
            </a:r>
            <a:r>
              <a:rPr lang="en-US" sz="2200" dirty="0"/>
              <a:t>in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canisters</a:t>
            </a:r>
            <a:r>
              <a:rPr lang="en-US" sz="2200" dirty="0"/>
              <a:t>.)</a:t>
            </a:r>
          </a:p>
          <a:p>
            <a:pPr marL="811213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Part </a:t>
            </a:r>
            <a:r>
              <a:rPr lang="en-US" sz="2200" dirty="0"/>
              <a:t>of a fraction may be cracked.</a:t>
            </a:r>
          </a:p>
          <a:p>
            <a:pPr marL="811213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/>
              <a:t>Cracking breaks molecules down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into smaller </a:t>
            </a:r>
            <a:r>
              <a:rPr lang="en-US" sz="2200" dirty="0"/>
              <a:t>ones.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6023029"/>
            <a:ext cx="41638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This sulfur was obtained from </a:t>
            </a:r>
            <a:r>
              <a:rPr lang="en-US" dirty="0" smtClean="0">
                <a:latin typeface="FrutigerLTStd-Light"/>
              </a:rPr>
              <a:t>sulfur compounds </a:t>
            </a:r>
            <a:r>
              <a:rPr lang="en-US" dirty="0">
                <a:latin typeface="FrutigerLTStd-Light"/>
              </a:rPr>
              <a:t>removed from natural gas.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576"/>
          <a:stretch/>
        </p:blipFill>
        <p:spPr>
          <a:xfrm>
            <a:off x="5761155" y="3621254"/>
            <a:ext cx="3118665" cy="2400034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187792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0076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17.3 – </a:t>
            </a:r>
            <a:r>
              <a:rPr lang="en-GB" dirty="0"/>
              <a:t>Cracking </a:t>
            </a:r>
            <a:r>
              <a:rPr lang="en-GB" dirty="0" smtClean="0"/>
              <a:t>Hydrocarbons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0030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00" b="1" dirty="0" smtClean="0">
                <a:solidFill>
                  <a:srgbClr val="C00000"/>
                </a:solidFill>
              </a:rPr>
              <a:t>Cracking </a:t>
            </a:r>
            <a:r>
              <a:rPr lang="en-US" sz="2200" b="1" dirty="0">
                <a:solidFill>
                  <a:srgbClr val="C00000"/>
                </a:solidFill>
              </a:rPr>
              <a:t>a hydrocarbon in the lab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This experiment is carried out using a hydrocarbon oil from </a:t>
            </a:r>
            <a:r>
              <a:rPr lang="en-US" sz="2200" dirty="0" smtClean="0"/>
              <a:t>petroleum. The </a:t>
            </a:r>
            <a:r>
              <a:rPr lang="en-US" sz="2200" dirty="0"/>
              <a:t>product is a gas, collected over water in the inverted test-tube:</a:t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endParaRPr lang="en-US" sz="22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>The </a:t>
            </a:r>
            <a:r>
              <a:rPr lang="en-US" sz="2200" dirty="0"/>
              <a:t>moment heating is stopped, the delivery tube must be lifted out </a:t>
            </a:r>
            <a:r>
              <a:rPr lang="en-US" sz="2200" dirty="0" smtClean="0"/>
              <a:t>of the </a:t>
            </a:r>
            <a:r>
              <a:rPr lang="en-US" sz="2200" dirty="0"/>
              <a:t>water. Otherwise water will get sucked up into the hot test-tube.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2564904"/>
            <a:ext cx="7560840" cy="2934059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126876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8729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17.3 – </a:t>
            </a:r>
            <a:r>
              <a:rPr lang="en-GB" dirty="0"/>
              <a:t>Cracking </a:t>
            </a:r>
            <a:r>
              <a:rPr lang="en-GB" dirty="0" smtClean="0"/>
              <a:t>Hydrocarbons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6480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Cracking </a:t>
            </a:r>
            <a:r>
              <a:rPr lang="en-US" sz="2400" b="1" dirty="0">
                <a:solidFill>
                  <a:srgbClr val="C00000"/>
                </a:solidFill>
              </a:rPr>
              <a:t>a hydrocarbon in the lab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Now compare the reactant and product</a:t>
            </a:r>
            <a:r>
              <a:rPr lang="en-US" sz="2400" dirty="0" smtClean="0"/>
              <a:t>: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565862"/>
              </p:ext>
            </p:extLst>
          </p:nvPr>
        </p:nvGraphicFramePr>
        <p:xfrm>
          <a:off x="179513" y="2132856"/>
          <a:ext cx="6264696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5691"/>
                <a:gridCol w="2040773"/>
                <a:gridCol w="2088232"/>
              </a:tblGrid>
              <a:tr h="370840">
                <a:tc>
                  <a:txBody>
                    <a:bodyPr/>
                    <a:lstStyle/>
                    <a:p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4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reactant</a:t>
                      </a:r>
                      <a:endParaRPr lang="en-GB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4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product</a:t>
                      </a:r>
                      <a:endParaRPr lang="en-GB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4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Appearance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4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thick colourless liquid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4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colourless gas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4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Smell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4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smell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4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pungent smell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4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Flammability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4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difficult to burn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4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burns readily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4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Reactions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4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few chemical reactions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4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many chemical reactions</a:t>
                      </a:r>
                      <a:endParaRPr lang="en-GB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1796" y="1119887"/>
            <a:ext cx="2260684" cy="330521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660232" y="4471952"/>
            <a:ext cx="22322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 dirty="0">
                <a:latin typeface="FrutigerLTStd-Light"/>
              </a:rPr>
              <a:t>Some of the naphtha fraction </a:t>
            </a:r>
            <a:r>
              <a:rPr lang="en-US" sz="2000" dirty="0" smtClean="0">
                <a:latin typeface="FrutigerLTStd-Light"/>
              </a:rPr>
              <a:t>from refining </a:t>
            </a:r>
            <a:r>
              <a:rPr lang="en-US" sz="2000" dirty="0">
                <a:latin typeface="FrutigerLTStd-Light"/>
              </a:rPr>
              <a:t>will be piped to the cracking plant.</a:t>
            </a:r>
            <a:endParaRPr lang="en-GB" sz="2000" dirty="0"/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8244408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2671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17.3 – </a:t>
            </a:r>
            <a:r>
              <a:rPr lang="en-GB" dirty="0"/>
              <a:t>Cracking </a:t>
            </a:r>
            <a:r>
              <a:rPr lang="en-GB" dirty="0" smtClean="0"/>
              <a:t>Hydrocarbons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648072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00" b="1" dirty="0" smtClean="0">
                <a:solidFill>
                  <a:srgbClr val="C00000"/>
                </a:solidFill>
              </a:rPr>
              <a:t>Cracking </a:t>
            </a:r>
            <a:r>
              <a:rPr lang="en-US" sz="2200" b="1" dirty="0">
                <a:solidFill>
                  <a:srgbClr val="C00000"/>
                </a:solidFill>
              </a:rPr>
              <a:t>a hydrocarbon in the lab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>So </a:t>
            </a:r>
            <a:r>
              <a:rPr lang="en-US" sz="2200" dirty="0"/>
              <a:t>the product is quite different from the reactant. Heating has caused </a:t>
            </a:r>
            <a:r>
              <a:rPr lang="en-US" sz="2200" dirty="0" smtClean="0"/>
              <a:t>the hydrocarbon </a:t>
            </a:r>
            <a:r>
              <a:rPr lang="en-US" sz="2200" dirty="0"/>
              <a:t>to break down. A </a:t>
            </a:r>
            <a:r>
              <a:rPr lang="en-US" sz="2200" b="1" dirty="0">
                <a:solidFill>
                  <a:srgbClr val="FF0000"/>
                </a:solidFill>
              </a:rPr>
              <a:t>thermal decomposition </a:t>
            </a:r>
            <a:r>
              <a:rPr lang="en-US" sz="2200" dirty="0"/>
              <a:t>has taken </a:t>
            </a:r>
            <a:r>
              <a:rPr lang="en-US" sz="2200" dirty="0" smtClean="0"/>
              <a:t>place. Note </a:t>
            </a:r>
            <a:r>
              <a:rPr lang="en-US" sz="2200" dirty="0"/>
              <a:t>that:</a:t>
            </a:r>
          </a:p>
          <a:p>
            <a:pPr marL="7239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200" dirty="0" smtClean="0"/>
              <a:t>the </a:t>
            </a:r>
            <a:r>
              <a:rPr lang="en-US" sz="2200" dirty="0"/>
              <a:t>reactant had a high boiling point and was not flammable – </a:t>
            </a:r>
            <a:r>
              <a:rPr lang="en-US" sz="2200" dirty="0" smtClean="0"/>
              <a:t>which means </a:t>
            </a:r>
            <a:r>
              <a:rPr lang="en-US" sz="2200" dirty="0"/>
              <a:t>it had large molecules, with long chains of carbon atoms.</a:t>
            </a:r>
          </a:p>
          <a:p>
            <a:pPr marL="7239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200" dirty="0" smtClean="0"/>
              <a:t>the </a:t>
            </a:r>
            <a:r>
              <a:rPr lang="en-US" sz="2200" dirty="0"/>
              <a:t>product has a low boiling point and is very volatile – so it </a:t>
            </a:r>
            <a:r>
              <a:rPr lang="en-US" sz="2200" dirty="0" smtClean="0"/>
              <a:t>must have </a:t>
            </a:r>
            <a:r>
              <a:rPr lang="en-US" sz="2200" dirty="0"/>
              <a:t>small molecules, with short carbon chains.</a:t>
            </a:r>
          </a:p>
          <a:p>
            <a:pPr marL="7239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200" dirty="0" smtClean="0"/>
              <a:t>the </a:t>
            </a:r>
            <a:r>
              <a:rPr lang="en-US" sz="2200" dirty="0"/>
              <a:t>product must also be a hydrocarbon, since nothing new was added.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So the molecules of the starting hydrocarbon have been </a:t>
            </a:r>
            <a:r>
              <a:rPr lang="en-US" sz="2200" dirty="0" smtClean="0"/>
              <a:t>cracked. And </a:t>
            </a:r>
            <a:r>
              <a:rPr lang="en-US" sz="2200" dirty="0"/>
              <a:t>since the product is reactive, it could be a useful chemical.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2" y="1119888"/>
            <a:ext cx="2232248" cy="32636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660232" y="4425107"/>
            <a:ext cx="22322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 dirty="0">
                <a:latin typeface="FrutigerLTStd-Light"/>
              </a:rPr>
              <a:t>Some of the naphtha fraction </a:t>
            </a:r>
            <a:r>
              <a:rPr lang="en-US" sz="2000" dirty="0" smtClean="0">
                <a:latin typeface="FrutigerLTStd-Light"/>
              </a:rPr>
              <a:t>from refining </a:t>
            </a:r>
            <a:r>
              <a:rPr lang="en-US" sz="2000" dirty="0">
                <a:latin typeface="FrutigerLTStd-Light"/>
              </a:rPr>
              <a:t>will be piped to the cracking plant.</a:t>
            </a:r>
            <a:endParaRPr lang="en-GB" sz="2000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244408" y="598237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2709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17.3 – </a:t>
            </a:r>
            <a:r>
              <a:rPr lang="en-GB" dirty="0"/>
              <a:t>Cracking </a:t>
            </a:r>
            <a:r>
              <a:rPr lang="en-GB" dirty="0" smtClean="0"/>
              <a:t>Hydrocarbons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6480720" cy="5715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30" b="1" dirty="0" smtClean="0">
                <a:solidFill>
                  <a:srgbClr val="C00000"/>
                </a:solidFill>
              </a:rPr>
              <a:t>Cracking </a:t>
            </a:r>
            <a:r>
              <a:rPr lang="en-US" sz="2030" b="1" dirty="0">
                <a:solidFill>
                  <a:srgbClr val="C00000"/>
                </a:solidFill>
              </a:rPr>
              <a:t>in the refinery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30" dirty="0"/>
              <a:t>In the refinery, cracking is carried out in a similar way.</a:t>
            </a:r>
          </a:p>
          <a:p>
            <a:pPr marL="620713" indent="-25241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30" dirty="0" smtClean="0"/>
              <a:t>The </a:t>
            </a:r>
            <a:r>
              <a:rPr lang="en-US" sz="2030" dirty="0"/>
              <a:t>long-chain hydrocarbon is heated to vaporize it.</a:t>
            </a:r>
          </a:p>
          <a:p>
            <a:pPr marL="620713" indent="-25241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30" dirty="0" smtClean="0"/>
              <a:t>The </a:t>
            </a:r>
            <a:r>
              <a:rPr lang="en-US" sz="2030" dirty="0" err="1"/>
              <a:t>vapour</a:t>
            </a:r>
            <a:r>
              <a:rPr lang="en-US" sz="2030" dirty="0"/>
              <a:t> is usually passed over a hot catalyst.</a:t>
            </a:r>
          </a:p>
          <a:p>
            <a:pPr marL="620713" indent="-25241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30" dirty="0" smtClean="0"/>
              <a:t>Thermal </a:t>
            </a:r>
            <a:r>
              <a:rPr lang="en-US" sz="2030" dirty="0"/>
              <a:t>decomposition takes place.</a:t>
            </a:r>
          </a:p>
          <a:p>
            <a:pPr>
              <a:buClr>
                <a:srgbClr val="0070C0"/>
              </a:buClr>
            </a:pPr>
            <a:r>
              <a:rPr lang="en-US" sz="2030" b="1" dirty="0">
                <a:solidFill>
                  <a:srgbClr val="C00000"/>
                </a:solidFill>
              </a:rPr>
              <a:t>Why cracking is important</a:t>
            </a:r>
          </a:p>
          <a:p>
            <a:pPr marL="620713" indent="-25241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30" dirty="0" smtClean="0"/>
              <a:t>Cracking </a:t>
            </a:r>
            <a:r>
              <a:rPr lang="en-US" sz="2030" dirty="0"/>
              <a:t>helps you make the best use of petroleum. Suppose you </a:t>
            </a:r>
            <a:r>
              <a:rPr lang="en-US" sz="2030" dirty="0" smtClean="0"/>
              <a:t>have too </a:t>
            </a:r>
            <a:r>
              <a:rPr lang="en-US" sz="2030" dirty="0"/>
              <a:t>much of the naphtha fraction, and too little of the gasoline </a:t>
            </a:r>
            <a:r>
              <a:rPr lang="en-US" sz="2030" dirty="0" smtClean="0"/>
              <a:t>fraction. You </a:t>
            </a:r>
            <a:r>
              <a:rPr lang="en-US" sz="2030" dirty="0"/>
              <a:t>can crack some naphtha to get molecules the right size for petrol.</a:t>
            </a:r>
          </a:p>
          <a:p>
            <a:pPr marL="620713" indent="-25241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30" dirty="0" smtClean="0"/>
              <a:t>Cracking </a:t>
            </a:r>
            <a:r>
              <a:rPr lang="en-US" sz="2030" dirty="0"/>
              <a:t>always produces short-chain compounds with a </a:t>
            </a:r>
            <a:r>
              <a:rPr lang="en-US" sz="2030" dirty="0" smtClean="0"/>
              <a:t>carbon–carbon double </a:t>
            </a:r>
            <a:r>
              <a:rPr lang="en-US" sz="2030" dirty="0"/>
              <a:t>bond. This bond makes the compounds reactive. So they </a:t>
            </a:r>
            <a:r>
              <a:rPr lang="en-US" sz="2030" dirty="0" smtClean="0"/>
              <a:t>can be </a:t>
            </a:r>
            <a:r>
              <a:rPr lang="en-US" sz="2030" dirty="0"/>
              <a:t>used to make plastics and other substances.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60232" y="4077072"/>
            <a:ext cx="2232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 dirty="0">
                <a:latin typeface="FrutigerLTStd-Light"/>
              </a:rPr>
              <a:t>Plastic furniture: it all began </a:t>
            </a:r>
            <a:r>
              <a:rPr lang="en-US" sz="2000" dirty="0" smtClean="0">
                <a:latin typeface="FrutigerLTStd-Light"/>
              </a:rPr>
              <a:t>with cracking</a:t>
            </a:r>
            <a:r>
              <a:rPr lang="en-US" sz="2000" dirty="0">
                <a:latin typeface="FrutigerLTStd-Light"/>
              </a:rPr>
              <a:t>.</a:t>
            </a:r>
            <a:endParaRPr lang="en-GB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2" y="1130282"/>
            <a:ext cx="2232248" cy="2908941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58383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376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17.3 – </a:t>
            </a:r>
            <a:r>
              <a:rPr lang="en-GB" dirty="0"/>
              <a:t>Cracking </a:t>
            </a:r>
            <a:r>
              <a:rPr lang="en-GB" dirty="0" smtClean="0"/>
              <a:t>Hydrocarbons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5715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30" b="1" dirty="0">
                <a:solidFill>
                  <a:srgbClr val="C00000"/>
                </a:solidFill>
              </a:rPr>
              <a:t>Examples of cracking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030" b="1" dirty="0" smtClean="0">
                <a:solidFill>
                  <a:srgbClr val="FF0000"/>
                </a:solidFill>
              </a:rPr>
              <a:t>Cracking the naphtha fraction   </a:t>
            </a:r>
            <a:r>
              <a:rPr lang="en-US" sz="2030" dirty="0" smtClean="0"/>
              <a:t>Compounds in the naphtha fraction are often cracked, since this fraction is used as the feedstock for making many useful chemicals. This is the kind of reaction that occurs:</a:t>
            </a:r>
            <a:br>
              <a:rPr lang="en-US" sz="2030" dirty="0" smtClean="0"/>
            </a:br>
            <a:r>
              <a:rPr lang="en-US" sz="2030" dirty="0" smtClean="0"/>
              <a:t/>
            </a:r>
            <a:br>
              <a:rPr lang="en-US" sz="2030" dirty="0" smtClean="0"/>
            </a:br>
            <a:r>
              <a:rPr lang="en-US" sz="2030" dirty="0" smtClean="0"/>
              <a:t/>
            </a:r>
            <a:br>
              <a:rPr lang="en-US" sz="2030" dirty="0" smtClean="0"/>
            </a:br>
            <a:r>
              <a:rPr lang="en-US" sz="2030" dirty="0" smtClean="0"/>
              <a:t/>
            </a:r>
            <a:br>
              <a:rPr lang="en-US" sz="2030" dirty="0" smtClean="0"/>
            </a:br>
            <a:r>
              <a:rPr lang="en-US" sz="2030" dirty="0" smtClean="0"/>
              <a:t/>
            </a:r>
            <a:br>
              <a:rPr lang="en-US" sz="2030" dirty="0" smtClean="0"/>
            </a:br>
            <a:r>
              <a:rPr lang="en-US" sz="2030" dirty="0" smtClean="0"/>
              <a:t/>
            </a:r>
            <a:br>
              <a:rPr lang="en-US" sz="2030" dirty="0" smtClean="0"/>
            </a:br>
            <a:r>
              <a:rPr lang="en-US" sz="2030" dirty="0" smtClean="0"/>
              <a:t/>
            </a:r>
            <a:br>
              <a:rPr lang="en-US" sz="2030" dirty="0" smtClean="0"/>
            </a:br>
            <a:r>
              <a:rPr lang="en-US" sz="2030" dirty="0" smtClean="0"/>
              <a:t/>
            </a:r>
            <a:br>
              <a:rPr lang="en-US" sz="2030" dirty="0" smtClean="0"/>
            </a:br>
            <a:r>
              <a:rPr lang="en-US" sz="2030" dirty="0" smtClean="0"/>
              <a:t/>
            </a:r>
            <a:br>
              <a:rPr lang="en-US" sz="2030" dirty="0" smtClean="0"/>
            </a:br>
            <a:r>
              <a:rPr lang="en-US" sz="2030" dirty="0" smtClean="0"/>
              <a:t/>
            </a:r>
            <a:br>
              <a:rPr lang="en-US" sz="2030" dirty="0" smtClean="0"/>
            </a:br>
            <a:r>
              <a:rPr lang="en-US" sz="2030" dirty="0" smtClean="0"/>
              <a:t/>
            </a:r>
            <a:br>
              <a:rPr lang="en-US" sz="2030" dirty="0" smtClean="0"/>
            </a:br>
            <a:r>
              <a:rPr lang="en-US" sz="2030" dirty="0" smtClean="0"/>
              <a:t>So </a:t>
            </a:r>
            <a:r>
              <a:rPr lang="en-US" sz="2030" dirty="0" err="1" smtClean="0"/>
              <a:t>decane</a:t>
            </a:r>
            <a:r>
              <a:rPr lang="en-US" sz="2030" dirty="0" smtClean="0"/>
              <a:t> has been broken down into three smaller molecules.</a:t>
            </a:r>
            <a:br>
              <a:rPr lang="en-US" sz="2030" dirty="0" smtClean="0"/>
            </a:br>
            <a:r>
              <a:rPr lang="en-US" sz="2030" dirty="0" smtClean="0"/>
              <a:t>The propene and ethene molecules have carbon–carbon double bonds. These two compounds belong to the </a:t>
            </a:r>
            <a:r>
              <a:rPr lang="en-US" sz="2030" b="1" dirty="0" smtClean="0">
                <a:solidFill>
                  <a:srgbClr val="FF0000"/>
                </a:solidFill>
              </a:rPr>
              <a:t>alkene</a:t>
            </a:r>
            <a:r>
              <a:rPr lang="en-US" sz="2030" dirty="0" smtClean="0">
                <a:solidFill>
                  <a:srgbClr val="FF0000"/>
                </a:solidFill>
              </a:rPr>
              <a:t> </a:t>
            </a:r>
            <a:r>
              <a:rPr lang="en-US" sz="2030" dirty="0" smtClean="0"/>
              <a:t>family, and they are very reactive.</a:t>
            </a:r>
            <a:endParaRPr lang="en-US" sz="2030" dirty="0"/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1781" y="2636912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decane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GB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22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naphtha fraction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280" y="2492024"/>
            <a:ext cx="4176927" cy="16446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280" y="4136702"/>
            <a:ext cx="4192451" cy="1354495"/>
          </a:xfrm>
          <a:prstGeom prst="rect">
            <a:avLst/>
          </a:prstGeom>
        </p:spPr>
      </p:pic>
      <p:sp>
        <p:nvSpPr>
          <p:cNvPr id="7" name="TextBox 6">
            <a:hlinkClick r:id="rId5" action="ppaction://hlinkfile"/>
          </p:cNvPr>
          <p:cNvSpPr txBox="1"/>
          <p:nvPr/>
        </p:nvSpPr>
        <p:spPr>
          <a:xfrm>
            <a:off x="7668344" y="3490371"/>
            <a:ext cx="1159292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en-IE" dirty="0" smtClean="0"/>
              <a:t>Crude Oil</a:t>
            </a:r>
            <a:br>
              <a:rPr lang="en-IE" dirty="0" smtClean="0"/>
            </a:br>
            <a:r>
              <a:rPr lang="en-IE" dirty="0" smtClean="0"/>
              <a:t>Fractions</a:t>
            </a:r>
            <a:endParaRPr lang="en-GB" dirty="0"/>
          </a:p>
        </p:txBody>
      </p:sp>
      <p:sp>
        <p:nvSpPr>
          <p:cNvPr id="9" name="TextBox 8">
            <a:hlinkClick r:id="rId6" action="ppaction://hlinksldjump"/>
          </p:cNvPr>
          <p:cNvSpPr txBox="1"/>
          <p:nvPr/>
        </p:nvSpPr>
        <p:spPr>
          <a:xfrm>
            <a:off x="8244408" y="245398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4568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17.3 – </a:t>
            </a:r>
            <a:r>
              <a:rPr lang="en-GB" dirty="0"/>
              <a:t>Cracking </a:t>
            </a:r>
            <a:r>
              <a:rPr lang="en-GB" dirty="0" smtClean="0"/>
              <a:t>Hydrocarbons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64807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2"/>
            </a:pPr>
            <a:r>
              <a:rPr lang="en-US" sz="2800" b="1" dirty="0" smtClean="0">
                <a:solidFill>
                  <a:srgbClr val="FF0000"/>
                </a:solidFill>
              </a:rPr>
              <a:t>Cracking </a:t>
            </a:r>
            <a:r>
              <a:rPr lang="en-US" sz="2800" b="1" dirty="0">
                <a:solidFill>
                  <a:srgbClr val="FF0000"/>
                </a:solidFill>
              </a:rPr>
              <a:t>ethane </a:t>
            </a:r>
            <a:r>
              <a:rPr lang="en-US" sz="2800" b="1" dirty="0" smtClean="0">
                <a:solidFill>
                  <a:srgbClr val="FF0000"/>
                </a:solidFill>
              </a:rPr>
              <a:t>  </a:t>
            </a:r>
            <a:r>
              <a:rPr lang="en-US" sz="2800" dirty="0" err="1" smtClean="0"/>
              <a:t>Ethane</a:t>
            </a:r>
            <a:r>
              <a:rPr lang="en-US" sz="2800" dirty="0" smtClean="0"/>
              <a:t> </a:t>
            </a:r>
            <a:r>
              <a:rPr lang="en-US" sz="2800" dirty="0"/>
              <a:t>has very short molecules – but even it </a:t>
            </a:r>
            <a:r>
              <a:rPr lang="en-US" sz="2800" dirty="0" smtClean="0"/>
              <a:t>can be cracked, to give ethene and hydrogen: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The </a:t>
            </a:r>
            <a:r>
              <a:rPr lang="en-US" sz="2800" dirty="0"/>
              <a:t>hydrogen can be used to make ammonia – see page 226.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57058" y="4077072"/>
            <a:ext cx="21354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 err="1">
                <a:latin typeface="FrutigerLTStd-Light"/>
              </a:rPr>
              <a:t>Decane</a:t>
            </a:r>
            <a:r>
              <a:rPr lang="en-US" dirty="0">
                <a:latin typeface="FrutigerLTStd-Light"/>
              </a:rPr>
              <a:t> is one of </a:t>
            </a:r>
            <a:r>
              <a:rPr lang="en-US" dirty="0" smtClean="0">
                <a:latin typeface="FrutigerLTStd-Light"/>
              </a:rPr>
              <a:t>the hydrocarbons in white </a:t>
            </a:r>
            <a:r>
              <a:rPr lang="en-US" dirty="0">
                <a:latin typeface="FrutigerLTStd-Light"/>
              </a:rPr>
              <a:t>spirit, a solvent used to thin </a:t>
            </a:r>
            <a:r>
              <a:rPr lang="en-US" dirty="0" smtClean="0">
                <a:latin typeface="FrutigerLTStd-Light"/>
              </a:rPr>
              <a:t>oil based paint</a:t>
            </a:r>
            <a:r>
              <a:rPr lang="en-US" dirty="0">
                <a:latin typeface="FrutigerLTStd-Light"/>
              </a:rPr>
              <a:t>, and clean paintbrushes.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058" y="1122245"/>
            <a:ext cx="2135422" cy="29548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744" y="3356991"/>
            <a:ext cx="1560738" cy="9180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5308" y="3068959"/>
            <a:ext cx="2734924" cy="20162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295" y="2924944"/>
            <a:ext cx="1998069" cy="2309124"/>
          </a:xfrm>
          <a:prstGeom prst="rect">
            <a:avLst/>
          </a:prstGeom>
        </p:spPr>
      </p:pic>
      <p:sp>
        <p:nvSpPr>
          <p:cNvPr id="11" name="TextBox 10">
            <a:hlinkClick r:id="rId7" action="ppaction://hlinksldjump"/>
          </p:cNvPr>
          <p:cNvSpPr txBox="1"/>
          <p:nvPr/>
        </p:nvSpPr>
        <p:spPr>
          <a:xfrm>
            <a:off x="8244408" y="598237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8983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/>
              <a:t>17.3 – Cracking Hydrocarbons</a:t>
            </a:r>
            <a:endParaRPr lang="en-GB" sz="40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447645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900" dirty="0" smtClean="0"/>
              <a:t>What </a:t>
            </a:r>
            <a:r>
              <a:rPr lang="en-US" sz="2900" dirty="0"/>
              <a:t>happens during cracking?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900" dirty="0" smtClean="0"/>
              <a:t>Cracking </a:t>
            </a:r>
            <a:r>
              <a:rPr lang="en-US" sz="2900" dirty="0"/>
              <a:t>is a thermal decomposition. Explain why.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900" dirty="0" smtClean="0"/>
              <a:t>Describe </a:t>
            </a:r>
            <a:r>
              <a:rPr lang="en-US" sz="2900" dirty="0"/>
              <a:t>the usual conditions needed for </a:t>
            </a:r>
            <a:r>
              <a:rPr lang="en-US" sz="2900" dirty="0" smtClean="0"/>
              <a:t>cracking a hydrocarbon </a:t>
            </a:r>
            <a:r>
              <a:rPr lang="en-US" sz="2900" dirty="0"/>
              <a:t>in the petroleum refinery.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900" dirty="0" smtClean="0"/>
              <a:t>What </a:t>
            </a:r>
            <a:r>
              <a:rPr lang="en-US" sz="2900" dirty="0"/>
              <a:t>is always produced in a cracking </a:t>
            </a:r>
            <a:r>
              <a:rPr lang="en-US" sz="2900" dirty="0" smtClean="0"/>
              <a:t>reaction?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900" dirty="0" smtClean="0"/>
              <a:t>Explain </a:t>
            </a:r>
            <a:r>
              <a:rPr lang="en-US" sz="2900" dirty="0"/>
              <a:t>why cracking is so important.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900" b="1" dirty="0" smtClean="0"/>
              <a:t>a</a:t>
            </a:r>
            <a:r>
              <a:rPr lang="en-US" sz="2900" dirty="0" smtClean="0"/>
              <a:t> 	A </a:t>
            </a:r>
            <a:r>
              <a:rPr lang="en-US" sz="2900" dirty="0"/>
              <a:t>straight-chain hydrocarbon has the formula </a:t>
            </a:r>
            <a:r>
              <a:rPr lang="en-US" sz="2900" dirty="0" smtClean="0"/>
              <a:t>	C</a:t>
            </a:r>
            <a:r>
              <a:rPr lang="en-US" sz="2900" baseline="-25000" dirty="0" smtClean="0"/>
              <a:t>5</a:t>
            </a:r>
            <a:r>
              <a:rPr lang="en-US" sz="2900" dirty="0" smtClean="0"/>
              <a:t>H</a:t>
            </a:r>
            <a:r>
              <a:rPr lang="en-US" sz="2900" baseline="-25000" dirty="0" smtClean="0"/>
              <a:t>12</a:t>
            </a:r>
            <a:r>
              <a:rPr lang="en-US" sz="2900" dirty="0" smtClean="0"/>
              <a:t>. Draw </a:t>
            </a:r>
            <a:r>
              <a:rPr lang="en-US" sz="2900" dirty="0"/>
              <a:t>the structural formula for its </a:t>
            </a:r>
            <a:r>
              <a:rPr lang="en-US" sz="2900" dirty="0" smtClean="0"/>
              <a:t>	molecules.</a:t>
            </a:r>
            <a:br>
              <a:rPr lang="en-US" sz="2900" dirty="0" smtClean="0"/>
            </a:br>
            <a:r>
              <a:rPr lang="en-US" sz="2900" b="1" dirty="0" smtClean="0"/>
              <a:t>b</a:t>
            </a:r>
            <a:r>
              <a:rPr lang="en-US" sz="2900" dirty="0" smtClean="0"/>
              <a:t> 	Now </a:t>
            </a:r>
            <a:r>
              <a:rPr lang="en-US" sz="2900" dirty="0"/>
              <a:t>show what might happen when the </a:t>
            </a:r>
            <a:r>
              <a:rPr lang="en-US" sz="2900" dirty="0" smtClean="0"/>
              <a:t>	compound is </a:t>
            </a:r>
            <a:r>
              <a:rPr lang="en-US" sz="2900" dirty="0"/>
              <a:t>cracked.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468623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8244408" y="537321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4411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must enter for three papers.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72362"/>
              </p:ext>
            </p:extLst>
          </p:nvPr>
        </p:nvGraphicFramePr>
        <p:xfrm>
          <a:off x="331250" y="1581160"/>
          <a:ext cx="8417211" cy="504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Extended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  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 items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 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92D050"/>
                    </a:solidFil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 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 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   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17.4 – </a:t>
            </a:r>
            <a:r>
              <a:rPr lang="en-GB" sz="3600" dirty="0"/>
              <a:t>Families of </a:t>
            </a:r>
            <a:r>
              <a:rPr lang="en-GB" sz="3600" dirty="0" smtClean="0"/>
              <a:t>Organic Compounds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2000" b="1" dirty="0">
                <a:solidFill>
                  <a:srgbClr val="C00000"/>
                </a:solidFill>
              </a:rPr>
              <a:t>What their names tell you</a:t>
            </a:r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000" dirty="0"/>
              <a:t>There are </a:t>
            </a:r>
            <a:r>
              <a:rPr lang="en-US" sz="2000" i="1" dirty="0"/>
              <a:t>millions</a:t>
            </a:r>
            <a:r>
              <a:rPr lang="en-US" sz="2000" dirty="0"/>
              <a:t> of organic compounds. That could make </a:t>
            </a:r>
            <a:r>
              <a:rPr lang="en-US" sz="2000" dirty="0" smtClean="0"/>
              <a:t>organic chemistry </a:t>
            </a:r>
            <a:r>
              <a:rPr lang="en-US" sz="2000" dirty="0"/>
              <a:t>confusing – but to avoid this, the compounds are named </a:t>
            </a:r>
            <a:r>
              <a:rPr lang="en-US" sz="2000" dirty="0" smtClean="0"/>
              <a:t>in a </a:t>
            </a:r>
            <a:r>
              <a:rPr lang="en-US" sz="2000" dirty="0"/>
              <a:t>very logical way.</a:t>
            </a:r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000" dirty="0"/>
              <a:t>The rest of this chapter is about some families of organic </a:t>
            </a:r>
            <a:r>
              <a:rPr lang="en-US" sz="2000" dirty="0" smtClean="0"/>
              <a:t>compounds. </a:t>
            </a:r>
            <a:r>
              <a:rPr lang="en-US" sz="2000" b="1" dirty="0" smtClean="0"/>
              <a:t>For </a:t>
            </a:r>
            <a:r>
              <a:rPr lang="en-US" sz="2000" b="1" dirty="0"/>
              <a:t>these families, the name of the organic compound tells you:</a:t>
            </a:r>
          </a:p>
          <a:p>
            <a:pPr marL="811213" indent="-361950"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2000" b="1" dirty="0" smtClean="0"/>
              <a:t>which </a:t>
            </a:r>
            <a:r>
              <a:rPr lang="en-US" sz="2000" b="1" dirty="0"/>
              <a:t>family it belongs to</a:t>
            </a:r>
          </a:p>
          <a:p>
            <a:pPr marL="811213" indent="-361950"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2000" b="1" dirty="0" smtClean="0"/>
              <a:t>how </a:t>
            </a:r>
            <a:r>
              <a:rPr lang="en-US" sz="2000" b="1" dirty="0"/>
              <a:t>many carbon atoms are in it.</a:t>
            </a:r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000" dirty="0"/>
              <a:t>Look at these </a:t>
            </a:r>
            <a:r>
              <a:rPr lang="en-US" sz="2000" dirty="0" smtClean="0"/>
              <a:t>following tables</a:t>
            </a:r>
            <a:r>
              <a:rPr lang="en-US" sz="2000" dirty="0"/>
              <a:t>: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309431"/>
              </p:ext>
            </p:extLst>
          </p:nvPr>
        </p:nvGraphicFramePr>
        <p:xfrm>
          <a:off x="179512" y="4204044"/>
          <a:ext cx="8712969" cy="2393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3528392"/>
                <a:gridCol w="3312369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21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If the name</a:t>
                      </a:r>
                    </a:p>
                    <a:p>
                      <a:r>
                        <a:rPr kumimoji="0" lang="en-GB" sz="21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ends in …</a:t>
                      </a:r>
                      <a:endParaRPr lang="en-GB" sz="2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1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… the compound</a:t>
                      </a:r>
                    </a:p>
                    <a:p>
                      <a:r>
                        <a:rPr kumimoji="0" lang="en-GB" sz="21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belongs to this family …</a:t>
                      </a:r>
                      <a:endParaRPr lang="en-GB" sz="2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1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Example</a:t>
                      </a:r>
                      <a:endParaRPr lang="en-GB" sz="2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IE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IE" sz="2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ane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n-IE" sz="2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alkanes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1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ethane, C</a:t>
                      </a:r>
                      <a:r>
                        <a:rPr kumimoji="0" lang="en-GB" sz="21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1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21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en-GB" sz="21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348">
                <a:tc>
                  <a:txBody>
                    <a:bodyPr/>
                    <a:lstStyle/>
                    <a:p>
                      <a:r>
                        <a:rPr lang="en-IE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IE" sz="2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alkenes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1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ethene</a:t>
                      </a:r>
                      <a:r>
                        <a:rPr kumimoji="0" lang="en-GB" sz="21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C</a:t>
                      </a:r>
                      <a:r>
                        <a:rPr kumimoji="0" lang="en-GB" sz="21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1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21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lang="en-GB" sz="21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IE" sz="2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alcohols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1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ethanol, C</a:t>
                      </a:r>
                      <a:r>
                        <a:rPr kumimoji="0" lang="en-GB" sz="21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1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21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en-GB" sz="21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OH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IE" sz="2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oic</a:t>
                      </a:r>
                      <a:r>
                        <a:rPr lang="en-IE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IE" sz="2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acid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carboxylic acids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1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ethanoic acid, CH</a:t>
                      </a:r>
                      <a:r>
                        <a:rPr kumimoji="0" lang="en-GB" sz="21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sz="21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COOH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244408" y="328498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6438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17.4 – </a:t>
            </a:r>
            <a:r>
              <a:rPr lang="en-GB" sz="3600" dirty="0"/>
              <a:t>Families of </a:t>
            </a:r>
            <a:r>
              <a:rPr lang="en-GB" sz="3600" dirty="0" smtClean="0"/>
              <a:t>Organic Compounds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2000" b="1" dirty="0">
                <a:solidFill>
                  <a:srgbClr val="C00000"/>
                </a:solidFill>
              </a:rPr>
              <a:t>What their names tell </a:t>
            </a:r>
            <a:r>
              <a:rPr lang="en-US" sz="2000" b="1" dirty="0" smtClean="0">
                <a:solidFill>
                  <a:srgbClr val="C00000"/>
                </a:solidFill>
              </a:rPr>
              <a:t>you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998576"/>
              </p:ext>
            </p:extLst>
          </p:nvPr>
        </p:nvGraphicFramePr>
        <p:xfrm>
          <a:off x="179513" y="1611756"/>
          <a:ext cx="6408712" cy="4985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3"/>
                <a:gridCol w="2304256"/>
                <a:gridCol w="2448273"/>
              </a:tblGrid>
              <a:tr h="1389171">
                <a:tc>
                  <a:txBody>
                    <a:bodyPr/>
                    <a:lstStyle/>
                    <a:p>
                      <a:r>
                        <a:rPr kumimoji="0" lang="en-GB" sz="24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in the name …</a:t>
                      </a:r>
                      <a:endParaRPr lang="en-GB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4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… means this many carbon atoms …</a:t>
                      </a:r>
                      <a:endParaRPr lang="en-GB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4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Example from the alkane family</a:t>
                      </a:r>
                      <a:endParaRPr lang="en-GB" sz="2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99404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meth-</a:t>
                      </a:r>
                      <a:endParaRPr lang="en-GB"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methane, CH</a:t>
                      </a:r>
                      <a:r>
                        <a:rPr kumimoji="0" lang="en-GB" sz="2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lang="en-GB" sz="26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99404">
                <a:tc>
                  <a:txBody>
                    <a:bodyPr/>
                    <a:lstStyle/>
                    <a:p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eth-</a:t>
                      </a:r>
                      <a:endParaRPr lang="en-GB"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ethane, C</a:t>
                      </a:r>
                      <a:r>
                        <a:rPr kumimoji="0" lang="en-GB" sz="2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2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en-GB" sz="26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99404">
                <a:tc>
                  <a:txBody>
                    <a:bodyPr/>
                    <a:lstStyle/>
                    <a:p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prop-</a:t>
                      </a:r>
                      <a:endParaRPr lang="en-GB"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propane, C</a:t>
                      </a:r>
                      <a:r>
                        <a:rPr kumimoji="0" lang="en-GB" sz="2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2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lang="en-GB" sz="26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99404">
                <a:tc>
                  <a:txBody>
                    <a:bodyPr/>
                    <a:lstStyle/>
                    <a:p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but-</a:t>
                      </a:r>
                      <a:endParaRPr lang="en-GB"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butane, C</a:t>
                      </a:r>
                      <a:r>
                        <a:rPr kumimoji="0" lang="en-GB" sz="2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2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endParaRPr lang="en-GB" sz="26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99404">
                <a:tc>
                  <a:txBody>
                    <a:bodyPr/>
                    <a:lstStyle/>
                    <a:p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pent-</a:t>
                      </a:r>
                      <a:endParaRPr lang="en-GB"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pentane, C</a:t>
                      </a:r>
                      <a:r>
                        <a:rPr kumimoji="0" lang="en-GB" sz="2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2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  <a:endParaRPr lang="en-GB" sz="26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99404">
                <a:tc>
                  <a:txBody>
                    <a:bodyPr/>
                    <a:lstStyle/>
                    <a:p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hex-</a:t>
                      </a:r>
                      <a:endParaRPr lang="en-GB"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GB"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hexane, C</a:t>
                      </a:r>
                      <a:r>
                        <a:rPr kumimoji="0" lang="en-GB" sz="2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r>
                        <a:rPr kumimoji="0" lang="en-GB" sz="2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2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  <a:endParaRPr lang="en-GB" sz="26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1604384"/>
            <a:ext cx="2160240" cy="243144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732240" y="4109817"/>
            <a:ext cx="21602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 dirty="0">
                <a:latin typeface="FrutigerLTStd-Light"/>
              </a:rPr>
              <a:t>Natural gas burning at a cooker </a:t>
            </a:r>
            <a:r>
              <a:rPr lang="en-US" sz="2000" dirty="0" smtClean="0">
                <a:latin typeface="FrutigerLTStd-Light"/>
              </a:rPr>
              <a:t>hob: it </a:t>
            </a:r>
            <a:r>
              <a:rPr lang="en-US" sz="2000" dirty="0">
                <a:latin typeface="FrutigerLTStd-Light"/>
              </a:rPr>
              <a:t>is mainly methane, the simplest alkane.</a:t>
            </a:r>
            <a:endParaRPr lang="en-GB" sz="2000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244408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7889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17.4 – </a:t>
            </a:r>
            <a:r>
              <a:rPr lang="en-GB" sz="3600" dirty="0"/>
              <a:t>Families of </a:t>
            </a:r>
            <a:r>
              <a:rPr lang="en-GB" sz="3600" dirty="0" smtClean="0"/>
              <a:t>Organic Compounds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2000" b="1" dirty="0">
                <a:solidFill>
                  <a:srgbClr val="C00000"/>
                </a:solidFill>
              </a:rPr>
              <a:t>The alkanes: the simplest family</a:t>
            </a:r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000" dirty="0"/>
              <a:t>Here again are the first four members of the alkane family. Note </a:t>
            </a:r>
            <a:r>
              <a:rPr lang="en-US" sz="2000" dirty="0" smtClean="0"/>
              <a:t>that methane </a:t>
            </a:r>
            <a:r>
              <a:rPr lang="en-US" sz="2000" dirty="0"/>
              <a:t>is the simplest member. What patterns do you notice?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096453"/>
              </p:ext>
            </p:extLst>
          </p:nvPr>
        </p:nvGraphicFramePr>
        <p:xfrm>
          <a:off x="179512" y="2204864"/>
          <a:ext cx="8712968" cy="4392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1152128"/>
                <a:gridCol w="1584176"/>
                <a:gridCol w="1872208"/>
                <a:gridCol w="2016224"/>
              </a:tblGrid>
              <a:tr h="490117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IE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Compound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Methane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Ethane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Propane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Butane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</a:tr>
              <a:tr h="563765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Formula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kumimoji="0" lang="en-GB" sz="1800" b="0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kumimoji="0" lang="en-GB" sz="1800" b="0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kumimoji="0" lang="en-GB" sz="1800" b="0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endParaRPr kumimoji="0" lang="en-GB" sz="1800" b="0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257438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Structural </a:t>
                      </a:r>
                      <a:r>
                        <a:rPr kumimoji="0" lang="en-GB" sz="1800" b="1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fomula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  <a:tr h="1162550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Number of carbon</a:t>
                      </a:r>
                    </a:p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atoms in the chain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892448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Boiling point / ° C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-164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-187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-42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-0.5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2557" y="3563850"/>
            <a:ext cx="1152128" cy="93054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744" y="3477694"/>
            <a:ext cx="864096" cy="95386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4539" y="3563850"/>
            <a:ext cx="1812976" cy="93054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0071" y="3578573"/>
            <a:ext cx="1512169" cy="930547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2411760" y="5949280"/>
            <a:ext cx="6120680" cy="504056"/>
          </a:xfrm>
          <a:custGeom>
            <a:avLst/>
            <a:gdLst>
              <a:gd name="connsiteX0" fmla="*/ 0 w 5643766"/>
              <a:gd name="connsiteY0" fmla="*/ 126014 h 504056"/>
              <a:gd name="connsiteX1" fmla="*/ 4408325 w 5643766"/>
              <a:gd name="connsiteY1" fmla="*/ 126014 h 504056"/>
              <a:gd name="connsiteX2" fmla="*/ 4408325 w 5643766"/>
              <a:gd name="connsiteY2" fmla="*/ 0 h 504056"/>
              <a:gd name="connsiteX3" fmla="*/ 5643766 w 5643766"/>
              <a:gd name="connsiteY3" fmla="*/ 252028 h 504056"/>
              <a:gd name="connsiteX4" fmla="*/ 4408325 w 5643766"/>
              <a:gd name="connsiteY4" fmla="*/ 504056 h 504056"/>
              <a:gd name="connsiteX5" fmla="*/ 4408325 w 5643766"/>
              <a:gd name="connsiteY5" fmla="*/ 378042 h 504056"/>
              <a:gd name="connsiteX6" fmla="*/ 0 w 5643766"/>
              <a:gd name="connsiteY6" fmla="*/ 378042 h 504056"/>
              <a:gd name="connsiteX7" fmla="*/ 0 w 5643766"/>
              <a:gd name="connsiteY7" fmla="*/ 126014 h 504056"/>
              <a:gd name="connsiteX0" fmla="*/ 34505 w 5643766"/>
              <a:gd name="connsiteY0" fmla="*/ 264037 h 504056"/>
              <a:gd name="connsiteX1" fmla="*/ 4408325 w 5643766"/>
              <a:gd name="connsiteY1" fmla="*/ 126014 h 504056"/>
              <a:gd name="connsiteX2" fmla="*/ 4408325 w 5643766"/>
              <a:gd name="connsiteY2" fmla="*/ 0 h 504056"/>
              <a:gd name="connsiteX3" fmla="*/ 5643766 w 5643766"/>
              <a:gd name="connsiteY3" fmla="*/ 252028 h 504056"/>
              <a:gd name="connsiteX4" fmla="*/ 4408325 w 5643766"/>
              <a:gd name="connsiteY4" fmla="*/ 504056 h 504056"/>
              <a:gd name="connsiteX5" fmla="*/ 4408325 w 5643766"/>
              <a:gd name="connsiteY5" fmla="*/ 378042 h 504056"/>
              <a:gd name="connsiteX6" fmla="*/ 0 w 5643766"/>
              <a:gd name="connsiteY6" fmla="*/ 378042 h 504056"/>
              <a:gd name="connsiteX7" fmla="*/ 34505 w 5643766"/>
              <a:gd name="connsiteY7" fmla="*/ 264037 h 504056"/>
              <a:gd name="connsiteX0" fmla="*/ 34505 w 5643766"/>
              <a:gd name="connsiteY0" fmla="*/ 264037 h 504056"/>
              <a:gd name="connsiteX1" fmla="*/ 4408325 w 5643766"/>
              <a:gd name="connsiteY1" fmla="*/ 126014 h 504056"/>
              <a:gd name="connsiteX2" fmla="*/ 4408325 w 5643766"/>
              <a:gd name="connsiteY2" fmla="*/ 0 h 504056"/>
              <a:gd name="connsiteX3" fmla="*/ 5643766 w 5643766"/>
              <a:gd name="connsiteY3" fmla="*/ 252028 h 504056"/>
              <a:gd name="connsiteX4" fmla="*/ 4408325 w 5643766"/>
              <a:gd name="connsiteY4" fmla="*/ 504056 h 504056"/>
              <a:gd name="connsiteX5" fmla="*/ 4408325 w 5643766"/>
              <a:gd name="connsiteY5" fmla="*/ 378042 h 504056"/>
              <a:gd name="connsiteX6" fmla="*/ 0 w 5643766"/>
              <a:gd name="connsiteY6" fmla="*/ 257273 h 504056"/>
              <a:gd name="connsiteX7" fmla="*/ 34505 w 5643766"/>
              <a:gd name="connsiteY7" fmla="*/ 264037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3766" h="504056">
                <a:moveTo>
                  <a:pt x="34505" y="264037"/>
                </a:moveTo>
                <a:lnTo>
                  <a:pt x="4408325" y="126014"/>
                </a:lnTo>
                <a:lnTo>
                  <a:pt x="4408325" y="0"/>
                </a:lnTo>
                <a:lnTo>
                  <a:pt x="5643766" y="252028"/>
                </a:lnTo>
                <a:lnTo>
                  <a:pt x="4408325" y="504056"/>
                </a:lnTo>
                <a:lnTo>
                  <a:pt x="4408325" y="378042"/>
                </a:lnTo>
                <a:lnTo>
                  <a:pt x="0" y="257273"/>
                </a:lnTo>
                <a:lnTo>
                  <a:pt x="34505" y="26403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3095130" y="6006091"/>
            <a:ext cx="424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FrutigerLTStd-Light"/>
              </a:rPr>
              <a:t>boiling point increases with chain length</a:t>
            </a:r>
            <a:endParaRPr lang="en-GB" dirty="0"/>
          </a:p>
        </p:txBody>
      </p:sp>
      <p:sp>
        <p:nvSpPr>
          <p:cNvPr id="12" name="TextBox 11">
            <a:hlinkClick r:id="rId7" action="ppaction://hlinksldjump"/>
          </p:cNvPr>
          <p:cNvSpPr txBox="1"/>
          <p:nvPr/>
        </p:nvSpPr>
        <p:spPr>
          <a:xfrm>
            <a:off x="8244408" y="151788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2316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17.4 – </a:t>
            </a:r>
            <a:r>
              <a:rPr lang="en-GB" sz="3600" dirty="0"/>
              <a:t>Families of </a:t>
            </a:r>
            <a:r>
              <a:rPr lang="en-GB" sz="3600" dirty="0" smtClean="0"/>
              <a:t>Organic Compounds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b="1" dirty="0" smtClean="0">
                <a:solidFill>
                  <a:srgbClr val="C00000"/>
                </a:solidFill>
              </a:rPr>
              <a:t>Comparing </a:t>
            </a:r>
            <a:r>
              <a:rPr lang="en-US" b="1" dirty="0">
                <a:solidFill>
                  <a:srgbClr val="C00000"/>
                </a:solidFill>
              </a:rPr>
              <a:t>families</a:t>
            </a:r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dirty="0"/>
              <a:t>This table shows one member from each of the four families. Compare them.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788282"/>
              </p:ext>
            </p:extLst>
          </p:nvPr>
        </p:nvGraphicFramePr>
        <p:xfrm>
          <a:off x="179512" y="1772816"/>
          <a:ext cx="8712968" cy="4896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1440160"/>
                <a:gridCol w="1296144"/>
                <a:gridCol w="4752528"/>
              </a:tblGrid>
              <a:tr h="490117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IE" sz="1600" b="1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Family</a:t>
                      </a:r>
                      <a:endParaRPr kumimoji="0" lang="en-GB" sz="1600" b="1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600" b="1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member</a:t>
                      </a:r>
                      <a:endParaRPr kumimoji="0" lang="en-GB" sz="1600" b="1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600" b="1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Structural Formula</a:t>
                      </a:r>
                      <a:endParaRPr kumimoji="0" lang="en-GB" sz="1600" b="1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600" b="1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GB" sz="1600" b="1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63765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IE" sz="16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Alhanes</a:t>
                      </a:r>
                      <a:endParaRPr lang="en-GB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ethane,</a:t>
                      </a:r>
                    </a:p>
                    <a:p>
                      <a:pPr algn="l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kumimoji="0" lang="en-GB" sz="1600" b="0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0" lang="en-GB" sz="16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C000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alkanes contain only carbon and hydrogen, so they are hydrocarbons.</a:t>
                      </a:r>
                    </a:p>
                    <a:p>
                      <a:pPr marL="285750" indent="-285750" algn="l">
                        <a:buClr>
                          <a:srgbClr val="C000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bonds between their carbon atoms are all </a:t>
                      </a:r>
                      <a:r>
                        <a:rPr kumimoji="0" lang="en-US" sz="16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single bonds</a:t>
                      </a:r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kumimoji="0" lang="en-GB" sz="16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  <a:tr h="1018376">
                <a:tc>
                  <a:txBody>
                    <a:bodyPr/>
                    <a:lstStyle/>
                    <a:p>
                      <a:pPr algn="l"/>
                      <a:r>
                        <a:rPr lang="en-IE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Alkenes</a:t>
                      </a:r>
                      <a:endParaRPr lang="en-GB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4F1D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6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ethene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algn="l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kumimoji="0" lang="en-IE" sz="1600" b="0" i="0" u="none" strike="noStrike" kern="1200" baseline="-250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4F1D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0" lang="en-GB" sz="16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4F1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C000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alkenes are hydrocarbons.</a:t>
                      </a:r>
                    </a:p>
                    <a:p>
                      <a:pPr marL="285750" indent="-285750" algn="l">
                        <a:buClr>
                          <a:srgbClr val="C000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All alkenes contain carbon – carbon double bonds.</a:t>
                      </a:r>
                    </a:p>
                    <a:p>
                      <a:pPr marL="285750" indent="-285750" algn="l">
                        <a:buClr>
                          <a:srgbClr val="C000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C=C bond is called their functional group.</a:t>
                      </a:r>
                      <a:endParaRPr kumimoji="0" lang="en-GB" sz="16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4F1D8"/>
                    </a:solidFill>
                  </a:tcPr>
                </a:tc>
              </a:tr>
              <a:tr h="1162550">
                <a:tc>
                  <a:txBody>
                    <a:bodyPr/>
                    <a:lstStyle/>
                    <a:p>
                      <a:pPr algn="l"/>
                      <a:r>
                        <a:rPr lang="en-IE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Alcohols</a:t>
                      </a:r>
                      <a:endParaRPr lang="en-GB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ethanol,</a:t>
                      </a:r>
                    </a:p>
                    <a:p>
                      <a:pPr algn="l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OH</a:t>
                      </a:r>
                      <a:endParaRPr kumimoji="0" lang="en-GB" sz="16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0" lang="en-GB" sz="16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C000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alcohols are not hydrocarbons.</a:t>
                      </a:r>
                    </a:p>
                    <a:p>
                      <a:pPr marL="285750" indent="-285750" algn="l">
                        <a:buClr>
                          <a:srgbClr val="C000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They are like the alkanes, but with an OH group.</a:t>
                      </a:r>
                    </a:p>
                    <a:p>
                      <a:pPr marL="285750" indent="-285750" algn="l">
                        <a:buClr>
                          <a:srgbClr val="C000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OH group is their functional group.</a:t>
                      </a:r>
                      <a:endParaRPr kumimoji="0" lang="en-GB" sz="16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  <a:tr h="1021274">
                <a:tc>
                  <a:txBody>
                    <a:bodyPr/>
                    <a:lstStyle/>
                    <a:p>
                      <a:pPr algn="l"/>
                      <a:r>
                        <a:rPr lang="en-GB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carboxylic acids</a:t>
                      </a:r>
                      <a:endParaRPr lang="en-GB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4F1D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ethanoic acid,</a:t>
                      </a:r>
                    </a:p>
                    <a:p>
                      <a:pPr algn="l"/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COOH</a:t>
                      </a:r>
                      <a:endParaRPr kumimoji="0" lang="en-GB" sz="16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4F1D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0" lang="en-GB" sz="16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4F1D8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C000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carboxylic acids are not hydrocarbons.</a:t>
                      </a:r>
                    </a:p>
                    <a:p>
                      <a:pPr marL="285750" indent="-285750" algn="l">
                        <a:buClr>
                          <a:srgbClr val="C000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All carboxylic acids contain the COOH group.</a:t>
                      </a:r>
                    </a:p>
                    <a:p>
                      <a:pPr marL="285750" indent="-285750" algn="l">
                        <a:buClr>
                          <a:srgbClr val="C00000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COOH group is their functional group.</a:t>
                      </a:r>
                      <a:endParaRPr kumimoji="0" lang="en-GB" sz="16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4F1D8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5818" y="2419147"/>
            <a:ext cx="1152128" cy="9305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0128" y="3448624"/>
            <a:ext cx="1107817" cy="9847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5817" y="4620954"/>
            <a:ext cx="1152127" cy="8242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5816" y="5649458"/>
            <a:ext cx="1152128" cy="942652"/>
          </a:xfrm>
          <a:prstGeom prst="rect">
            <a:avLst/>
          </a:prstGeom>
        </p:spPr>
      </p:pic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8300524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0822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17.4 – </a:t>
            </a:r>
            <a:r>
              <a:rPr lang="en-GB" sz="3600" dirty="0"/>
              <a:t>Families of </a:t>
            </a:r>
            <a:r>
              <a:rPr lang="en-GB" sz="3600" dirty="0" smtClean="0"/>
              <a:t>Organic Compounds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1820" b="1" dirty="0" smtClean="0">
                <a:solidFill>
                  <a:srgbClr val="C00000"/>
                </a:solidFill>
              </a:rPr>
              <a:t>Functional </a:t>
            </a:r>
            <a:r>
              <a:rPr lang="en-US" sz="1820" b="1" dirty="0">
                <a:solidFill>
                  <a:srgbClr val="C00000"/>
                </a:solidFill>
              </a:rPr>
              <a:t>groups</a:t>
            </a:r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1820" b="1" dirty="0"/>
              <a:t>A functional group is the part of a molecule that largely dictates </a:t>
            </a:r>
            <a:r>
              <a:rPr lang="en-US" sz="1820" b="1" dirty="0" smtClean="0"/>
              <a:t>how the </a:t>
            </a:r>
            <a:r>
              <a:rPr lang="en-US" sz="1820" b="1" dirty="0"/>
              <a:t>molecule will react.</a:t>
            </a:r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1820" dirty="0"/>
              <a:t>For example, all the alkenes have similar reactions because they all </a:t>
            </a:r>
            <a:r>
              <a:rPr lang="en-US" sz="1820" dirty="0" smtClean="0"/>
              <a:t>have the </a:t>
            </a:r>
            <a:r>
              <a:rPr lang="en-US" sz="1820" dirty="0"/>
              <a:t>same functional group, the </a:t>
            </a:r>
            <a:r>
              <a:rPr lang="en-US" sz="1820" dirty="0" smtClean="0"/>
              <a:t>C=C </a:t>
            </a:r>
            <a:r>
              <a:rPr lang="en-US" sz="1820" dirty="0"/>
              <a:t>bond.</a:t>
            </a:r>
          </a:p>
          <a:p>
            <a:pPr>
              <a:buClr>
                <a:srgbClr val="C00000"/>
              </a:buClr>
              <a:buSzPct val="80000"/>
            </a:pPr>
            <a:r>
              <a:rPr lang="en-US" sz="1820" b="1" dirty="0">
                <a:solidFill>
                  <a:srgbClr val="C00000"/>
                </a:solidFill>
              </a:rPr>
              <a:t>Homologous series</a:t>
            </a:r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1820" dirty="0"/>
              <a:t>Look back at the alkanes in the table at the bottom of page </a:t>
            </a:r>
            <a:r>
              <a:rPr lang="en-US" sz="1820" dirty="0" smtClean="0"/>
              <a:t>250. They </a:t>
            </a:r>
            <a:r>
              <a:rPr lang="en-US" sz="1820" dirty="0"/>
              <a:t>form a </a:t>
            </a:r>
            <a:r>
              <a:rPr lang="en-US" sz="1820" b="1" dirty="0">
                <a:solidFill>
                  <a:srgbClr val="FF0000"/>
                </a:solidFill>
              </a:rPr>
              <a:t>homologous series</a:t>
            </a:r>
            <a:r>
              <a:rPr lang="en-US" sz="1820" dirty="0"/>
              <a:t>. In a homologous series:</a:t>
            </a:r>
          </a:p>
          <a:p>
            <a:pPr marL="620713" indent="-258763"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1820" dirty="0" smtClean="0"/>
              <a:t>All the compounds fit the same general formula.</a:t>
            </a:r>
            <a:br>
              <a:rPr lang="en-US" sz="1820" dirty="0" smtClean="0"/>
            </a:br>
            <a:r>
              <a:rPr lang="en-US" sz="1820" dirty="0" smtClean="0"/>
              <a:t>For the alkanes the general formula is </a:t>
            </a:r>
            <a:r>
              <a:rPr lang="en-US" sz="1820" b="1" dirty="0" smtClean="0">
                <a:solidFill>
                  <a:srgbClr val="FF0000"/>
                </a:solidFill>
              </a:rPr>
              <a:t>C</a:t>
            </a:r>
            <a:r>
              <a:rPr lang="en-US" sz="1820" b="1" baseline="-25000" dirty="0" smtClean="0">
                <a:solidFill>
                  <a:srgbClr val="FF0000"/>
                </a:solidFill>
              </a:rPr>
              <a:t>n</a:t>
            </a:r>
            <a:r>
              <a:rPr lang="en-US" sz="1820" b="1" dirty="0" smtClean="0">
                <a:solidFill>
                  <a:srgbClr val="FF0000"/>
                </a:solidFill>
              </a:rPr>
              <a:t>H</a:t>
            </a:r>
            <a:r>
              <a:rPr lang="en-US" sz="1820" b="1" baseline="-25000" dirty="0" smtClean="0">
                <a:solidFill>
                  <a:srgbClr val="FF0000"/>
                </a:solidFill>
              </a:rPr>
              <a:t>2n12</a:t>
            </a:r>
            <a:r>
              <a:rPr lang="en-US" sz="1820" dirty="0" smtClean="0"/>
              <a:t>, where n is a number.</a:t>
            </a:r>
            <a:br>
              <a:rPr lang="en-US" sz="1820" dirty="0" smtClean="0"/>
            </a:br>
            <a:r>
              <a:rPr lang="en-US" sz="1820" dirty="0" smtClean="0"/>
              <a:t>For methane n is 1, giving the formula </a:t>
            </a:r>
            <a:r>
              <a:rPr lang="en-US" sz="1820" b="1" dirty="0" smtClean="0">
                <a:solidFill>
                  <a:srgbClr val="FF0000"/>
                </a:solidFill>
              </a:rPr>
              <a:t>CH</a:t>
            </a:r>
            <a:r>
              <a:rPr lang="en-US" sz="182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1820" dirty="0" smtClean="0"/>
              <a:t>.</a:t>
            </a:r>
            <a:br>
              <a:rPr lang="en-US" sz="1820" dirty="0" smtClean="0"/>
            </a:br>
            <a:r>
              <a:rPr lang="en-US" sz="1820" dirty="0" smtClean="0"/>
              <a:t>For ethane n is 2, giving </a:t>
            </a:r>
            <a:r>
              <a:rPr lang="en-US" sz="1820" b="1" dirty="0" smtClean="0">
                <a:solidFill>
                  <a:srgbClr val="FF0000"/>
                </a:solidFill>
              </a:rPr>
              <a:t>C</a:t>
            </a:r>
            <a:r>
              <a:rPr lang="en-US" sz="182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820" b="1" dirty="0" smtClean="0">
                <a:solidFill>
                  <a:srgbClr val="FF0000"/>
                </a:solidFill>
              </a:rPr>
              <a:t>H</a:t>
            </a:r>
            <a:r>
              <a:rPr lang="en-US" sz="1820" b="1" baseline="-25000" dirty="0" smtClean="0">
                <a:solidFill>
                  <a:srgbClr val="FF0000"/>
                </a:solidFill>
              </a:rPr>
              <a:t>6</a:t>
            </a:r>
            <a:r>
              <a:rPr lang="en-US" sz="1820" dirty="0" smtClean="0"/>
              <a:t>.</a:t>
            </a:r>
            <a:br>
              <a:rPr lang="en-US" sz="1820" dirty="0" smtClean="0"/>
            </a:br>
            <a:r>
              <a:rPr lang="en-US" sz="1820" dirty="0" smtClean="0"/>
              <a:t>For propane n is 3, giving </a:t>
            </a:r>
            <a:r>
              <a:rPr lang="en-US" sz="1820" b="1" dirty="0" smtClean="0">
                <a:solidFill>
                  <a:srgbClr val="FF0000"/>
                </a:solidFill>
              </a:rPr>
              <a:t>C</a:t>
            </a:r>
            <a:r>
              <a:rPr lang="en-US" sz="182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1820" b="1" dirty="0" smtClean="0">
                <a:solidFill>
                  <a:srgbClr val="FF0000"/>
                </a:solidFill>
              </a:rPr>
              <a:t>H</a:t>
            </a:r>
            <a:r>
              <a:rPr lang="en-US" sz="1820" b="1" baseline="-25000" dirty="0" smtClean="0">
                <a:solidFill>
                  <a:srgbClr val="FF0000"/>
                </a:solidFill>
              </a:rPr>
              <a:t>8</a:t>
            </a:r>
            <a:r>
              <a:rPr lang="en-US" sz="1820" dirty="0" smtClean="0"/>
              <a:t>.</a:t>
            </a:r>
          </a:p>
          <a:p>
            <a:pPr marL="620713" indent="-258763"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1820" dirty="0" smtClean="0"/>
              <a:t>The chain length increases by 1 each time.</a:t>
            </a:r>
          </a:p>
          <a:p>
            <a:pPr marL="620713" indent="-258763"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1820" dirty="0" smtClean="0"/>
              <a:t>As the chain gets longer, the compounds </a:t>
            </a:r>
            <a:br>
              <a:rPr lang="en-US" sz="1820" dirty="0" smtClean="0"/>
            </a:br>
            <a:r>
              <a:rPr lang="en-US" sz="1820" dirty="0" smtClean="0"/>
              <a:t>show a gradual change in properties</a:t>
            </a:r>
            <a:r>
              <a:rPr lang="en-US" sz="1820" dirty="0"/>
              <a:t>. </a:t>
            </a:r>
            <a:r>
              <a:rPr lang="en-US" sz="1820" dirty="0" smtClean="0"/>
              <a:t>E.g., </a:t>
            </a:r>
            <a:br>
              <a:rPr lang="en-US" sz="1820" dirty="0" smtClean="0"/>
            </a:br>
            <a:r>
              <a:rPr lang="en-US" sz="1820" dirty="0" smtClean="0"/>
              <a:t>their </a:t>
            </a:r>
            <a:r>
              <a:rPr lang="en-US" sz="1820" dirty="0"/>
              <a:t>boiling points rise, and they </a:t>
            </a:r>
            <a:r>
              <a:rPr lang="en-US" sz="1820" dirty="0" smtClean="0"/>
              <a:t>burn less </a:t>
            </a:r>
            <a:br>
              <a:rPr lang="en-US" sz="1820" dirty="0" smtClean="0"/>
            </a:br>
            <a:r>
              <a:rPr lang="en-US" sz="1820" dirty="0" smtClean="0"/>
              <a:t>easily</a:t>
            </a:r>
            <a:r>
              <a:rPr lang="en-US" sz="1820" dirty="0"/>
              <a:t>.</a:t>
            </a:r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1820" dirty="0"/>
              <a:t>As you will see later, all four families in this unit </a:t>
            </a:r>
            <a:r>
              <a:rPr lang="en-US" sz="1820" dirty="0" smtClean="0"/>
              <a:t/>
            </a:r>
            <a:br>
              <a:rPr lang="en-US" sz="1820" dirty="0" smtClean="0"/>
            </a:br>
            <a:r>
              <a:rPr lang="en-US" sz="1820" dirty="0" smtClean="0"/>
              <a:t>form </a:t>
            </a:r>
            <a:r>
              <a:rPr lang="en-US" sz="1820" dirty="0"/>
              <a:t>homologous series.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80112" y="4084037"/>
            <a:ext cx="3312368" cy="2585323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homologous series …</a:t>
            </a:r>
          </a:p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the chain gets longer: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1709738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melting and boiling points rise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1709738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viscosity increases – the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1709738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compounds flow less easily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1709738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flammability decreases – the compounds burn less easily.</a:t>
            </a:r>
            <a:endParaRPr lang="en-GB" u="sng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77632" y="3911187"/>
            <a:ext cx="411236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300524" y="21659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9659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/>
              <a:t>17.4 – Families of Organic Compounds</a:t>
            </a:r>
            <a:endParaRPr lang="en-GB" sz="32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3200" dirty="0" smtClean="0"/>
              <a:t>Propanol </a:t>
            </a:r>
            <a:r>
              <a:rPr lang="en-US" sz="3200" dirty="0"/>
              <a:t>is an organic </a:t>
            </a:r>
            <a:r>
              <a:rPr lang="en-US" sz="3200" dirty="0" smtClean="0"/>
              <a:t>compound.</a:t>
            </a:r>
            <a:br>
              <a:rPr lang="en-US" sz="3200" dirty="0" smtClean="0"/>
            </a:br>
            <a:r>
              <a:rPr lang="en-US" sz="3200" b="1" dirty="0" smtClean="0"/>
              <a:t>a</a:t>
            </a:r>
            <a:r>
              <a:rPr lang="en-US" sz="3200" dirty="0" smtClean="0"/>
              <a:t> 	How </a:t>
            </a:r>
            <a:r>
              <a:rPr lang="en-US" sz="3200" dirty="0"/>
              <a:t>many carbon atoms does it </a:t>
            </a:r>
            <a:r>
              <a:rPr lang="en-US" sz="3200" dirty="0" smtClean="0"/>
              <a:t>contain?</a:t>
            </a:r>
            <a:br>
              <a:rPr lang="en-US" sz="3200" dirty="0" smtClean="0"/>
            </a:br>
            <a:r>
              <a:rPr lang="en-US" sz="3200" b="1" dirty="0" smtClean="0"/>
              <a:t>b</a:t>
            </a:r>
            <a:r>
              <a:rPr lang="en-US" sz="3200" dirty="0" smtClean="0"/>
              <a:t> 	Which </a:t>
            </a:r>
            <a:r>
              <a:rPr lang="en-US" sz="3200" dirty="0"/>
              <a:t>family does it belong </a:t>
            </a:r>
            <a:r>
              <a:rPr lang="en-US" sz="3200" dirty="0" smtClean="0"/>
              <a:t>to?</a:t>
            </a:r>
            <a:br>
              <a:rPr lang="en-US" sz="3200" dirty="0" smtClean="0"/>
            </a:br>
            <a:r>
              <a:rPr lang="en-US" sz="3200" b="1" dirty="0" smtClean="0"/>
              <a:t>c</a:t>
            </a:r>
            <a:r>
              <a:rPr lang="en-US" sz="3200" dirty="0" smtClean="0"/>
              <a:t> 	See </a:t>
            </a:r>
            <a:r>
              <a:rPr lang="en-US" sz="3200" dirty="0"/>
              <a:t>if you can draw a structural formula </a:t>
            </a:r>
            <a:r>
              <a:rPr lang="en-US" sz="3200" dirty="0" smtClean="0"/>
              <a:t>	for </a:t>
            </a:r>
            <a:r>
              <a:rPr lang="en-US" sz="3200" dirty="0"/>
              <a:t>it.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3200" dirty="0" smtClean="0"/>
              <a:t>Draw </a:t>
            </a:r>
            <a:r>
              <a:rPr lang="en-US" sz="3200" dirty="0"/>
              <a:t>a structural formula for the alkane called hexane.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3200" dirty="0" smtClean="0"/>
              <a:t>An </a:t>
            </a:r>
            <a:r>
              <a:rPr lang="en-US" sz="3200" dirty="0"/>
              <a:t>alkane has 32 carbon atoms in each </a:t>
            </a:r>
            <a:r>
              <a:rPr lang="en-US" sz="3200" dirty="0" smtClean="0"/>
              <a:t>molecule. Give </a:t>
            </a:r>
            <a:r>
              <a:rPr lang="en-US" sz="3200" dirty="0"/>
              <a:t>its formula.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3200" dirty="0" smtClean="0"/>
              <a:t>Try </a:t>
            </a:r>
            <a:r>
              <a:rPr lang="en-US" sz="3200" dirty="0"/>
              <a:t>to draw the structural formula for </a:t>
            </a:r>
            <a:r>
              <a:rPr lang="en-US" sz="3200" dirty="0" err="1"/>
              <a:t>propanoic</a:t>
            </a:r>
            <a:r>
              <a:rPr lang="en-US" sz="3200" dirty="0"/>
              <a:t> acid.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468623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8244408" y="386104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6352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17.5 – The Alkanes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561662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2800" b="1" dirty="0" smtClean="0">
                <a:solidFill>
                  <a:srgbClr val="C00000"/>
                </a:solidFill>
              </a:rPr>
              <a:t>Alkanes</a:t>
            </a:r>
            <a:r>
              <a:rPr lang="en-US" sz="2800" b="1" dirty="0">
                <a:solidFill>
                  <a:srgbClr val="C00000"/>
                </a:solidFill>
              </a:rPr>
              <a:t>: a reminder</a:t>
            </a:r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800" dirty="0"/>
              <a:t>This is what you have learned about the alkanes so far:</a:t>
            </a:r>
          </a:p>
          <a:p>
            <a:pPr marL="723900" indent="-342900"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2800" dirty="0" smtClean="0"/>
              <a:t>The </a:t>
            </a:r>
            <a:r>
              <a:rPr lang="en-US" sz="2800" dirty="0"/>
              <a:t>alkanes are the simplest family of organic compounds.</a:t>
            </a:r>
          </a:p>
          <a:p>
            <a:pPr marL="723900" indent="-342900"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2800" dirty="0" smtClean="0"/>
              <a:t>They </a:t>
            </a:r>
            <a:r>
              <a:rPr lang="en-US" sz="2800" dirty="0"/>
              <a:t>are hydrocarbons: they contain only carbon and hydrogen.</a:t>
            </a:r>
          </a:p>
          <a:p>
            <a:pPr marL="723900" indent="-342900"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2800" dirty="0" smtClean="0"/>
              <a:t>Their </a:t>
            </a:r>
            <a:r>
              <a:rPr lang="en-US" sz="2800" dirty="0"/>
              <a:t>carbon – carbon bonds are all single bonds.</a:t>
            </a:r>
          </a:p>
          <a:p>
            <a:pPr marL="723900" indent="-342900"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2800" dirty="0" smtClean="0"/>
              <a:t>They </a:t>
            </a:r>
            <a:r>
              <a:rPr lang="en-US" sz="2800" dirty="0"/>
              <a:t>form a homologous series, with the general formula CnH</a:t>
            </a:r>
            <a:r>
              <a:rPr lang="en-US" sz="2800" baseline="-25000" dirty="0"/>
              <a:t>2n12</a:t>
            </a:r>
            <a:r>
              <a:rPr lang="en-US" sz="2800" dirty="0"/>
              <a:t>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96136" y="1126485"/>
            <a:ext cx="31004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FrutigerLTStd-Light"/>
              </a:rPr>
              <a:t>one shared pair of electrons </a:t>
            </a:r>
            <a:r>
              <a:rPr lang="en-GB" sz="2000" dirty="0" smtClean="0">
                <a:latin typeface="FrutigerLTStd-Light"/>
              </a:rPr>
              <a:t>(a single bond)</a:t>
            </a:r>
            <a:endParaRPr lang="en-GB" sz="2000" dirty="0"/>
          </a:p>
        </p:txBody>
      </p:sp>
      <p:sp>
        <p:nvSpPr>
          <p:cNvPr id="3" name="Rectangle 2"/>
          <p:cNvSpPr/>
          <p:nvPr/>
        </p:nvSpPr>
        <p:spPr>
          <a:xfrm>
            <a:off x="5940152" y="4139788"/>
            <a:ext cx="2832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Clr>
                <a:srgbClr val="C00000"/>
              </a:buClr>
              <a:buFontTx/>
              <a:buChar char="▲"/>
            </a:pPr>
            <a:r>
              <a:rPr lang="en-GB" dirty="0">
                <a:latin typeface="FrutigerLTStd-Light"/>
              </a:rPr>
              <a:t>The bonding in ethane.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136" y="1916831"/>
            <a:ext cx="3100479" cy="2190561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244408" y="346209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3076" name="Picture 4" descr="Image result for bonding in ethan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4849" y="4437112"/>
            <a:ext cx="3081766" cy="225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6047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17.5 – The Alkanes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2000" b="1" dirty="0" smtClean="0">
                <a:solidFill>
                  <a:srgbClr val="C00000"/>
                </a:solidFill>
              </a:rPr>
              <a:t>Alkanes</a:t>
            </a:r>
            <a:r>
              <a:rPr lang="en-US" sz="2000" b="1" dirty="0">
                <a:solidFill>
                  <a:srgbClr val="C00000"/>
                </a:solidFill>
              </a:rPr>
              <a:t>: a reminder</a:t>
            </a:r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000" dirty="0"/>
              <a:t>This table shows the first four members of the alkane </a:t>
            </a:r>
            <a:r>
              <a:rPr lang="en-US" sz="2000" dirty="0" smtClean="0"/>
              <a:t>family. What </a:t>
            </a:r>
            <a:r>
              <a:rPr lang="en-US" sz="2000" dirty="0"/>
              <a:t>patterns do you notice?.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517942"/>
              </p:ext>
            </p:extLst>
          </p:nvPr>
        </p:nvGraphicFramePr>
        <p:xfrm>
          <a:off x="179512" y="2276872"/>
          <a:ext cx="8712968" cy="4392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1152128"/>
                <a:gridCol w="1584176"/>
                <a:gridCol w="1872208"/>
                <a:gridCol w="2016224"/>
              </a:tblGrid>
              <a:tr h="490117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IE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Compound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Methane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Ethane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Propane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Butane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</a:tr>
              <a:tr h="563765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Formula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kumimoji="0" lang="en-GB" sz="1800" b="0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kumimoji="0" lang="en-GB" sz="1800" b="0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kumimoji="0" lang="en-GB" sz="1800" b="0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endParaRPr kumimoji="0" lang="en-GB" sz="1800" b="0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257438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Structural formula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  <a:tr h="1162550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Number of carbon</a:t>
                      </a:r>
                    </a:p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atoms in the chain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892448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Boiling point / ° C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-164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-187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-42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-0.5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</a:tbl>
          </a:graphicData>
        </a:graphic>
      </p:graphicFrame>
      <p:sp>
        <p:nvSpPr>
          <p:cNvPr id="8" name="Right Arrow 7"/>
          <p:cNvSpPr/>
          <p:nvPr/>
        </p:nvSpPr>
        <p:spPr>
          <a:xfrm>
            <a:off x="2411760" y="6021288"/>
            <a:ext cx="6120680" cy="504056"/>
          </a:xfrm>
          <a:custGeom>
            <a:avLst/>
            <a:gdLst>
              <a:gd name="connsiteX0" fmla="*/ 0 w 5643766"/>
              <a:gd name="connsiteY0" fmla="*/ 126014 h 504056"/>
              <a:gd name="connsiteX1" fmla="*/ 4408325 w 5643766"/>
              <a:gd name="connsiteY1" fmla="*/ 126014 h 504056"/>
              <a:gd name="connsiteX2" fmla="*/ 4408325 w 5643766"/>
              <a:gd name="connsiteY2" fmla="*/ 0 h 504056"/>
              <a:gd name="connsiteX3" fmla="*/ 5643766 w 5643766"/>
              <a:gd name="connsiteY3" fmla="*/ 252028 h 504056"/>
              <a:gd name="connsiteX4" fmla="*/ 4408325 w 5643766"/>
              <a:gd name="connsiteY4" fmla="*/ 504056 h 504056"/>
              <a:gd name="connsiteX5" fmla="*/ 4408325 w 5643766"/>
              <a:gd name="connsiteY5" fmla="*/ 378042 h 504056"/>
              <a:gd name="connsiteX6" fmla="*/ 0 w 5643766"/>
              <a:gd name="connsiteY6" fmla="*/ 378042 h 504056"/>
              <a:gd name="connsiteX7" fmla="*/ 0 w 5643766"/>
              <a:gd name="connsiteY7" fmla="*/ 126014 h 504056"/>
              <a:gd name="connsiteX0" fmla="*/ 34505 w 5643766"/>
              <a:gd name="connsiteY0" fmla="*/ 264037 h 504056"/>
              <a:gd name="connsiteX1" fmla="*/ 4408325 w 5643766"/>
              <a:gd name="connsiteY1" fmla="*/ 126014 h 504056"/>
              <a:gd name="connsiteX2" fmla="*/ 4408325 w 5643766"/>
              <a:gd name="connsiteY2" fmla="*/ 0 h 504056"/>
              <a:gd name="connsiteX3" fmla="*/ 5643766 w 5643766"/>
              <a:gd name="connsiteY3" fmla="*/ 252028 h 504056"/>
              <a:gd name="connsiteX4" fmla="*/ 4408325 w 5643766"/>
              <a:gd name="connsiteY4" fmla="*/ 504056 h 504056"/>
              <a:gd name="connsiteX5" fmla="*/ 4408325 w 5643766"/>
              <a:gd name="connsiteY5" fmla="*/ 378042 h 504056"/>
              <a:gd name="connsiteX6" fmla="*/ 0 w 5643766"/>
              <a:gd name="connsiteY6" fmla="*/ 378042 h 504056"/>
              <a:gd name="connsiteX7" fmla="*/ 34505 w 5643766"/>
              <a:gd name="connsiteY7" fmla="*/ 264037 h 504056"/>
              <a:gd name="connsiteX0" fmla="*/ 34505 w 5643766"/>
              <a:gd name="connsiteY0" fmla="*/ 264037 h 504056"/>
              <a:gd name="connsiteX1" fmla="*/ 4408325 w 5643766"/>
              <a:gd name="connsiteY1" fmla="*/ 126014 h 504056"/>
              <a:gd name="connsiteX2" fmla="*/ 4408325 w 5643766"/>
              <a:gd name="connsiteY2" fmla="*/ 0 h 504056"/>
              <a:gd name="connsiteX3" fmla="*/ 5643766 w 5643766"/>
              <a:gd name="connsiteY3" fmla="*/ 252028 h 504056"/>
              <a:gd name="connsiteX4" fmla="*/ 4408325 w 5643766"/>
              <a:gd name="connsiteY4" fmla="*/ 504056 h 504056"/>
              <a:gd name="connsiteX5" fmla="*/ 4408325 w 5643766"/>
              <a:gd name="connsiteY5" fmla="*/ 378042 h 504056"/>
              <a:gd name="connsiteX6" fmla="*/ 0 w 5643766"/>
              <a:gd name="connsiteY6" fmla="*/ 257273 h 504056"/>
              <a:gd name="connsiteX7" fmla="*/ 34505 w 5643766"/>
              <a:gd name="connsiteY7" fmla="*/ 264037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3766" h="504056">
                <a:moveTo>
                  <a:pt x="34505" y="264037"/>
                </a:moveTo>
                <a:lnTo>
                  <a:pt x="4408325" y="126014"/>
                </a:lnTo>
                <a:lnTo>
                  <a:pt x="4408325" y="0"/>
                </a:lnTo>
                <a:lnTo>
                  <a:pt x="5643766" y="252028"/>
                </a:lnTo>
                <a:lnTo>
                  <a:pt x="4408325" y="504056"/>
                </a:lnTo>
                <a:lnTo>
                  <a:pt x="4408325" y="378042"/>
                </a:lnTo>
                <a:lnTo>
                  <a:pt x="0" y="257273"/>
                </a:lnTo>
                <a:lnTo>
                  <a:pt x="34505" y="26403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3095130" y="6078099"/>
            <a:ext cx="424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FrutigerLTStd-Light"/>
              </a:rPr>
              <a:t>boiling point increases with chain length</a:t>
            </a:r>
            <a:endParaRPr lang="en-GB" dirty="0"/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8244408" y="119675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0628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17.5 – The Alkanes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1770" b="1" dirty="0" smtClean="0">
                <a:solidFill>
                  <a:srgbClr val="C00000"/>
                </a:solidFill>
              </a:rPr>
              <a:t>Key </a:t>
            </a:r>
            <a:r>
              <a:rPr lang="en-US" sz="1770" b="1" dirty="0">
                <a:solidFill>
                  <a:srgbClr val="C00000"/>
                </a:solidFill>
              </a:rPr>
              <a:t>points about the alkanes</a:t>
            </a:r>
          </a:p>
          <a:p>
            <a:pPr marL="361950" indent="-36195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1770" dirty="0" smtClean="0"/>
              <a:t>They </a:t>
            </a:r>
            <a:r>
              <a:rPr lang="en-US" sz="1770" dirty="0"/>
              <a:t>are found in petroleum and natural </a:t>
            </a:r>
            <a:r>
              <a:rPr lang="en-US" sz="1770" dirty="0" smtClean="0"/>
              <a:t>gas. Petroleum </a:t>
            </a:r>
            <a:br>
              <a:rPr lang="en-US" sz="1770" dirty="0" smtClean="0"/>
            </a:br>
            <a:r>
              <a:rPr lang="en-US" sz="1770" dirty="0" smtClean="0"/>
              <a:t>contains alkanes </a:t>
            </a:r>
            <a:r>
              <a:rPr lang="en-US" sz="1770" dirty="0"/>
              <a:t>with up to 70 </a:t>
            </a:r>
            <a:r>
              <a:rPr lang="en-US" sz="1770" dirty="0" smtClean="0"/>
              <a:t>carbon atoms</a:t>
            </a:r>
            <a:r>
              <a:rPr lang="en-US" sz="1770" dirty="0"/>
              <a:t>. Natural gas </a:t>
            </a:r>
            <a:r>
              <a:rPr lang="en-US" sz="1770" dirty="0" smtClean="0"/>
              <a:t/>
            </a:r>
            <a:br>
              <a:rPr lang="en-US" sz="1770" dirty="0" smtClean="0"/>
            </a:br>
            <a:r>
              <a:rPr lang="en-US" sz="1770" dirty="0" smtClean="0"/>
              <a:t>is </a:t>
            </a:r>
            <a:r>
              <a:rPr lang="en-US" sz="1770" dirty="0"/>
              <a:t>mainly </a:t>
            </a:r>
            <a:r>
              <a:rPr lang="en-US" sz="1770" dirty="0" smtClean="0"/>
              <a:t>methane, with small </a:t>
            </a:r>
            <a:r>
              <a:rPr lang="en-US" sz="1770" dirty="0"/>
              <a:t>amounts of ethane, propane, </a:t>
            </a:r>
            <a:r>
              <a:rPr lang="en-US" sz="1770" dirty="0" smtClean="0"/>
              <a:t/>
            </a:r>
            <a:br>
              <a:rPr lang="en-US" sz="1770" dirty="0" smtClean="0"/>
            </a:br>
            <a:r>
              <a:rPr lang="en-US" sz="1770" dirty="0" smtClean="0"/>
              <a:t>butane</a:t>
            </a:r>
            <a:r>
              <a:rPr lang="en-US" sz="1770" dirty="0"/>
              <a:t>, and </a:t>
            </a:r>
            <a:r>
              <a:rPr lang="en-US" sz="1770" dirty="0" smtClean="0"/>
              <a:t>other </a:t>
            </a:r>
            <a:r>
              <a:rPr lang="en-US" sz="1770" dirty="0"/>
              <a:t>compounds.</a:t>
            </a:r>
          </a:p>
          <a:p>
            <a:pPr marL="361950" indent="-36195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1770" dirty="0" smtClean="0"/>
              <a:t>The </a:t>
            </a:r>
            <a:r>
              <a:rPr lang="en-US" sz="1770" dirty="0"/>
              <a:t>first four alkanes are gases at room </a:t>
            </a:r>
            <a:r>
              <a:rPr lang="en-US" sz="1770" dirty="0" smtClean="0"/>
              <a:t>temperature</a:t>
            </a:r>
            <a:r>
              <a:rPr lang="en-US" sz="1770" dirty="0"/>
              <a:t>. The </a:t>
            </a:r>
            <a:r>
              <a:rPr lang="en-US" sz="1770" dirty="0" smtClean="0"/>
              <a:t/>
            </a:r>
            <a:br>
              <a:rPr lang="en-US" sz="1770" dirty="0" smtClean="0"/>
            </a:br>
            <a:r>
              <a:rPr lang="en-US" sz="1770" dirty="0" smtClean="0"/>
              <a:t>next twelve are </a:t>
            </a:r>
            <a:r>
              <a:rPr lang="en-US" sz="1770" dirty="0"/>
              <a:t>liquids. The rest </a:t>
            </a:r>
            <a:r>
              <a:rPr lang="en-US" sz="1770" dirty="0" smtClean="0"/>
              <a:t>are </a:t>
            </a:r>
            <a:r>
              <a:rPr lang="en-US" sz="1770" dirty="0"/>
              <a:t>solids. Boiling points </a:t>
            </a:r>
            <a:r>
              <a:rPr lang="en-US" sz="1770" dirty="0" smtClean="0"/>
              <a:t/>
            </a:r>
            <a:br>
              <a:rPr lang="en-US" sz="1770" dirty="0" smtClean="0"/>
            </a:br>
            <a:r>
              <a:rPr lang="en-US" sz="1770" dirty="0" smtClean="0"/>
              <a:t>increase </a:t>
            </a:r>
            <a:r>
              <a:rPr lang="en-US" sz="1770" dirty="0"/>
              <a:t>with </a:t>
            </a:r>
            <a:r>
              <a:rPr lang="en-US" sz="1770" dirty="0" smtClean="0"/>
              <a:t>chain length because </a:t>
            </a:r>
            <a:r>
              <a:rPr lang="en-US" sz="1770" dirty="0"/>
              <a:t>attraction between the </a:t>
            </a:r>
            <a:r>
              <a:rPr lang="en-US" sz="1770" dirty="0" smtClean="0"/>
              <a:t/>
            </a:r>
            <a:br>
              <a:rPr lang="en-US" sz="1770" dirty="0" smtClean="0"/>
            </a:br>
            <a:r>
              <a:rPr lang="en-US" sz="1770" dirty="0" smtClean="0"/>
              <a:t>molecules increases </a:t>
            </a:r>
            <a:r>
              <a:rPr lang="en-US" sz="1770" dirty="0"/>
              <a:t>– so it </a:t>
            </a:r>
            <a:r>
              <a:rPr lang="en-US" sz="1770" dirty="0" smtClean="0"/>
              <a:t>takes more </a:t>
            </a:r>
            <a:r>
              <a:rPr lang="en-US" sz="1770" dirty="0"/>
              <a:t>energy to </a:t>
            </a:r>
            <a:r>
              <a:rPr lang="en-US" sz="1770" dirty="0" smtClean="0"/>
              <a:t>separate them</a:t>
            </a:r>
            <a:r>
              <a:rPr lang="en-US" sz="1770" dirty="0"/>
              <a:t>.</a:t>
            </a:r>
          </a:p>
          <a:p>
            <a:pPr marL="361950" indent="-36195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1770" dirty="0" smtClean="0"/>
              <a:t>Since </a:t>
            </a:r>
            <a:r>
              <a:rPr lang="en-US" sz="1770" dirty="0"/>
              <a:t>all their carbon – carbon bonds are single bonds, </a:t>
            </a:r>
            <a:r>
              <a:rPr lang="en-US" sz="1770" dirty="0" smtClean="0"/>
              <a:t/>
            </a:r>
            <a:br>
              <a:rPr lang="en-US" sz="1770" dirty="0" smtClean="0"/>
            </a:br>
            <a:r>
              <a:rPr lang="en-US" sz="1770" dirty="0" smtClean="0"/>
              <a:t>the </a:t>
            </a:r>
            <a:r>
              <a:rPr lang="en-US" sz="1770" dirty="0"/>
              <a:t>alkanes </a:t>
            </a:r>
            <a:r>
              <a:rPr lang="en-US" sz="1770" dirty="0" smtClean="0"/>
              <a:t>are called </a:t>
            </a:r>
            <a:r>
              <a:rPr lang="en-US" sz="1770" dirty="0"/>
              <a:t>saturated. Look at the bonding in </a:t>
            </a:r>
            <a:r>
              <a:rPr lang="en-US" sz="1770" dirty="0" smtClean="0"/>
              <a:t/>
            </a:r>
            <a:br>
              <a:rPr lang="en-US" sz="1770" dirty="0" smtClean="0"/>
            </a:br>
            <a:r>
              <a:rPr lang="en-US" sz="1770" dirty="0" smtClean="0"/>
              <a:t>ethane </a:t>
            </a:r>
            <a:r>
              <a:rPr lang="en-US" sz="1770" dirty="0"/>
              <a:t>on the right above.</a:t>
            </a:r>
          </a:p>
          <a:p>
            <a:pPr marL="361950" indent="-36195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1770" dirty="0" smtClean="0"/>
              <a:t>Generally</a:t>
            </a:r>
            <a:r>
              <a:rPr lang="en-US" sz="1770" dirty="0"/>
              <a:t>, the alkanes are quite unreactive.</a:t>
            </a:r>
          </a:p>
          <a:p>
            <a:pPr marL="361950" indent="-36195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1770" dirty="0" smtClean="0"/>
              <a:t>But </a:t>
            </a:r>
            <a:r>
              <a:rPr lang="en-US" sz="1770" dirty="0"/>
              <a:t>alkanes do burn well in a good supply of oxygen, forming </a:t>
            </a:r>
            <a:r>
              <a:rPr lang="en-US" sz="1770" dirty="0" smtClean="0"/>
              <a:t/>
            </a:r>
            <a:br>
              <a:rPr lang="en-US" sz="1770" dirty="0" smtClean="0"/>
            </a:br>
            <a:r>
              <a:rPr lang="en-US" sz="1770" dirty="0" smtClean="0"/>
              <a:t>carbon dioxide </a:t>
            </a:r>
            <a:r>
              <a:rPr lang="en-US" sz="1770" dirty="0"/>
              <a:t>and water </a:t>
            </a:r>
            <a:r>
              <a:rPr lang="en-US" sz="1770" dirty="0" err="1"/>
              <a:t>vapour</a:t>
            </a:r>
            <a:r>
              <a:rPr lang="en-US" sz="1770" dirty="0"/>
              <a:t>, and giving out plenty of heat. </a:t>
            </a:r>
            <a:r>
              <a:rPr lang="en-US" sz="1770" dirty="0" smtClean="0"/>
              <a:t/>
            </a:r>
            <a:br>
              <a:rPr lang="en-US" sz="1770" dirty="0" smtClean="0"/>
            </a:br>
            <a:r>
              <a:rPr lang="en-US" sz="1770" dirty="0" smtClean="0"/>
              <a:t>So </a:t>
            </a:r>
            <a:r>
              <a:rPr lang="en-US" sz="1770" dirty="0"/>
              <a:t>they </a:t>
            </a:r>
            <a:r>
              <a:rPr lang="en-US" sz="1770" dirty="0" smtClean="0"/>
              <a:t>are used </a:t>
            </a:r>
            <a:r>
              <a:rPr lang="en-US" sz="1770" dirty="0"/>
              <a:t>as fuels. Methane burns the most easily. Like </a:t>
            </a:r>
            <a:r>
              <a:rPr lang="en-US" sz="1770" dirty="0" smtClean="0"/>
              <a:t>this:</a:t>
            </a:r>
            <a:br>
              <a:rPr lang="en-US" sz="1770" dirty="0" smtClean="0"/>
            </a:br>
            <a:r>
              <a:rPr lang="en-US" sz="1770" b="1" dirty="0" smtClean="0">
                <a:solidFill>
                  <a:srgbClr val="FF0000"/>
                </a:solidFill>
              </a:rPr>
              <a:t>CH</a:t>
            </a:r>
            <a:r>
              <a:rPr lang="en-US" sz="177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1770" b="1" dirty="0" smtClean="0">
                <a:solidFill>
                  <a:srgbClr val="FF0000"/>
                </a:solidFill>
              </a:rPr>
              <a:t> (</a:t>
            </a:r>
            <a:r>
              <a:rPr lang="en-US" sz="1770" b="1" i="1" dirty="0" smtClean="0">
                <a:solidFill>
                  <a:srgbClr val="FF0000"/>
                </a:solidFill>
              </a:rPr>
              <a:t>g</a:t>
            </a:r>
            <a:r>
              <a:rPr lang="en-US" sz="1770" b="1" dirty="0">
                <a:solidFill>
                  <a:srgbClr val="FF0000"/>
                </a:solidFill>
              </a:rPr>
              <a:t>) </a:t>
            </a:r>
            <a:r>
              <a:rPr lang="en-US" sz="1770" b="1" dirty="0" smtClean="0">
                <a:solidFill>
                  <a:srgbClr val="FF0000"/>
                </a:solidFill>
              </a:rPr>
              <a:t>+ </a:t>
            </a:r>
            <a:r>
              <a:rPr lang="en-US" sz="1770" b="1" dirty="0">
                <a:solidFill>
                  <a:srgbClr val="FF0000"/>
                </a:solidFill>
              </a:rPr>
              <a:t>2O</a:t>
            </a:r>
            <a:r>
              <a:rPr lang="en-US" sz="1770" b="1" baseline="-25000" dirty="0">
                <a:solidFill>
                  <a:srgbClr val="FF0000"/>
                </a:solidFill>
              </a:rPr>
              <a:t>2</a:t>
            </a:r>
            <a:r>
              <a:rPr lang="en-US" sz="1770" b="1" dirty="0">
                <a:solidFill>
                  <a:srgbClr val="FF0000"/>
                </a:solidFill>
              </a:rPr>
              <a:t> </a:t>
            </a:r>
            <a:r>
              <a:rPr lang="en-US" sz="1770" b="1" dirty="0" smtClean="0">
                <a:solidFill>
                  <a:srgbClr val="FF0000"/>
                </a:solidFill>
              </a:rPr>
              <a:t>(</a:t>
            </a:r>
            <a:r>
              <a:rPr lang="en-US" sz="1770" b="1" i="1" dirty="0" smtClean="0">
                <a:solidFill>
                  <a:srgbClr val="FF0000"/>
                </a:solidFill>
              </a:rPr>
              <a:t>g</a:t>
            </a:r>
            <a:r>
              <a:rPr lang="en-US" sz="1770" b="1" dirty="0">
                <a:solidFill>
                  <a:srgbClr val="FF0000"/>
                </a:solidFill>
              </a:rPr>
              <a:t>) </a:t>
            </a:r>
            <a:r>
              <a:rPr lang="en-US" sz="1770" b="1" dirty="0" smtClean="0">
                <a:solidFill>
                  <a:srgbClr val="FF0000"/>
                </a:solidFill>
              </a:rPr>
              <a:t>→ CO</a:t>
            </a:r>
            <a:r>
              <a:rPr lang="en-US" sz="177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770" b="1" dirty="0" smtClean="0">
                <a:solidFill>
                  <a:srgbClr val="FF0000"/>
                </a:solidFill>
              </a:rPr>
              <a:t> (g</a:t>
            </a:r>
            <a:r>
              <a:rPr lang="en-US" sz="1770" b="1" dirty="0">
                <a:solidFill>
                  <a:srgbClr val="FF0000"/>
                </a:solidFill>
              </a:rPr>
              <a:t>) </a:t>
            </a:r>
            <a:r>
              <a:rPr lang="en-US" sz="1770" b="1" dirty="0" smtClean="0">
                <a:solidFill>
                  <a:srgbClr val="FF0000"/>
                </a:solidFill>
              </a:rPr>
              <a:t>+ </a:t>
            </a:r>
            <a:r>
              <a:rPr lang="en-US" sz="1770" b="1" dirty="0">
                <a:solidFill>
                  <a:srgbClr val="FF0000"/>
                </a:solidFill>
              </a:rPr>
              <a:t>2H</a:t>
            </a:r>
            <a:r>
              <a:rPr lang="en-US" sz="1770" b="1" baseline="-25000" dirty="0">
                <a:solidFill>
                  <a:srgbClr val="FF0000"/>
                </a:solidFill>
              </a:rPr>
              <a:t>2</a:t>
            </a:r>
            <a:r>
              <a:rPr lang="en-US" sz="1770" b="1" dirty="0">
                <a:solidFill>
                  <a:srgbClr val="FF0000"/>
                </a:solidFill>
              </a:rPr>
              <a:t>O (</a:t>
            </a:r>
            <a:r>
              <a:rPr lang="en-US" sz="1770" b="1" i="1" dirty="0">
                <a:solidFill>
                  <a:srgbClr val="FF0000"/>
                </a:solidFill>
              </a:rPr>
              <a:t>l</a:t>
            </a:r>
            <a:r>
              <a:rPr lang="en-US" sz="1770" b="1" dirty="0">
                <a:solidFill>
                  <a:srgbClr val="FF0000"/>
                </a:solidFill>
              </a:rPr>
              <a:t>) </a:t>
            </a:r>
            <a:r>
              <a:rPr lang="en-US" sz="1770" b="1" dirty="0" smtClean="0">
                <a:solidFill>
                  <a:srgbClr val="FF0000"/>
                </a:solidFill>
              </a:rPr>
              <a:t>+ </a:t>
            </a:r>
            <a:r>
              <a:rPr lang="en-US" sz="1770" b="1" dirty="0">
                <a:solidFill>
                  <a:srgbClr val="FF0000"/>
                </a:solidFill>
              </a:rPr>
              <a:t>heat </a:t>
            </a:r>
            <a:r>
              <a:rPr lang="en-US" sz="1770" b="1" dirty="0" smtClean="0">
                <a:solidFill>
                  <a:srgbClr val="FF0000"/>
                </a:solidFill>
              </a:rPr>
              <a:t>energy</a:t>
            </a:r>
          </a:p>
          <a:p>
            <a:pPr marL="361950" indent="-36195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1770" dirty="0"/>
              <a:t>If there is not enough oxygen, the alkanes undergo incomplete combustion, giving poisonous carbon monoxide. For example:</a:t>
            </a:r>
            <a:br>
              <a:rPr lang="en-US" sz="1770" dirty="0"/>
            </a:br>
            <a:r>
              <a:rPr lang="en-US" sz="1770" b="1" dirty="0">
                <a:solidFill>
                  <a:srgbClr val="FF0000"/>
                </a:solidFill>
              </a:rPr>
              <a:t>2CH4 (g) + 3O2 (g) → 2CO (g) + 4H2O (l) + less heat </a:t>
            </a:r>
            <a:r>
              <a:rPr lang="en-US" sz="1770" b="1" dirty="0" smtClean="0">
                <a:solidFill>
                  <a:srgbClr val="FF0000"/>
                </a:solidFill>
              </a:rPr>
              <a:t>energy</a:t>
            </a:r>
            <a:endParaRPr lang="en-US" sz="1770" b="1" dirty="0">
              <a:solidFill>
                <a:srgbClr val="FF0000"/>
              </a:solidFill>
            </a:endParaRP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25" r="14184" b="3044"/>
          <a:stretch/>
        </p:blipFill>
        <p:spPr>
          <a:xfrm>
            <a:off x="7092280" y="1130282"/>
            <a:ext cx="1800200" cy="280277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948264" y="3929013"/>
            <a:ext cx="19442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FrutigerLTStd-Light"/>
              </a:rPr>
              <a:t>Butane is used as fuel for </a:t>
            </a:r>
            <a:r>
              <a:rPr lang="en-US" sz="1600" dirty="0" smtClean="0">
                <a:latin typeface="FrutigerLTStd-Light"/>
              </a:rPr>
              <a:t>cooking and </a:t>
            </a:r>
            <a:r>
              <a:rPr lang="en-US" sz="1600" dirty="0">
                <a:latin typeface="FrutigerLTStd-Light"/>
              </a:rPr>
              <a:t>heating, in many homes.</a:t>
            </a:r>
            <a:endParaRPr lang="en-GB" sz="1600" dirty="0"/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490225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1223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17.5 – The Alkanes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2100" b="1" dirty="0" smtClean="0">
                <a:solidFill>
                  <a:srgbClr val="C00000"/>
                </a:solidFill>
              </a:rPr>
              <a:t>Key </a:t>
            </a:r>
            <a:r>
              <a:rPr lang="en-US" sz="2100" b="1" dirty="0">
                <a:solidFill>
                  <a:srgbClr val="C00000"/>
                </a:solidFill>
              </a:rPr>
              <a:t>points about the alkanes</a:t>
            </a:r>
          </a:p>
          <a:p>
            <a:pPr marL="457200" indent="-457200">
              <a:buClr>
                <a:srgbClr val="C00000"/>
              </a:buClr>
              <a:buSzPct val="100000"/>
              <a:buFont typeface="+mj-lt"/>
              <a:buAutoNum type="arabicPeriod" startAt="7"/>
            </a:pPr>
            <a:r>
              <a:rPr lang="en-US" sz="2100" dirty="0" smtClean="0"/>
              <a:t>Alkanes </a:t>
            </a:r>
            <a:r>
              <a:rPr lang="en-US" sz="2100" dirty="0"/>
              <a:t>also react with chlorine in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sunlight</a:t>
            </a:r>
            <a:r>
              <a:rPr lang="en-US" sz="2100" dirty="0"/>
              <a:t>. </a:t>
            </a:r>
            <a:r>
              <a:rPr lang="en-US" sz="2100" dirty="0" smtClean="0"/>
              <a:t>E.g.:</a:t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b="1" dirty="0" smtClean="0"/>
              <a:t>methane</a:t>
            </a:r>
            <a:r>
              <a:rPr lang="en-US" sz="2100" b="1" dirty="0"/>
              <a:t>	</a:t>
            </a:r>
            <a:r>
              <a:rPr lang="en-US" sz="2100" b="1" dirty="0" smtClean="0"/>
              <a:t>	chloromethane</a:t>
            </a:r>
            <a:endParaRPr lang="en-US" sz="2100" dirty="0" smtClean="0"/>
          </a:p>
          <a:p>
            <a:pPr marL="361950">
              <a:buClr>
                <a:srgbClr val="C00000"/>
              </a:buClr>
              <a:buSzPct val="100000"/>
            </a:pPr>
            <a:r>
              <a:rPr lang="en-US" sz="2100" dirty="0" smtClean="0"/>
              <a:t>This </a:t>
            </a:r>
            <a:r>
              <a:rPr lang="en-US" sz="2100" dirty="0"/>
              <a:t>is called a </a:t>
            </a:r>
            <a:r>
              <a:rPr lang="en-US" sz="2100" b="1" dirty="0">
                <a:solidFill>
                  <a:srgbClr val="FF0000"/>
                </a:solidFill>
              </a:rPr>
              <a:t>substitution </a:t>
            </a:r>
            <a:r>
              <a:rPr lang="en-US" sz="2100" dirty="0"/>
              <a:t>reaction,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because a chlorine </a:t>
            </a:r>
            <a:r>
              <a:rPr lang="en-US" sz="2100" dirty="0"/>
              <a:t>atom </a:t>
            </a:r>
            <a:r>
              <a:rPr lang="en-US" sz="2100" dirty="0" smtClean="0"/>
              <a:t>takes the </a:t>
            </a:r>
            <a:r>
              <a:rPr lang="en-US" sz="2100" dirty="0"/>
              <a:t>place of a hydrogen atom.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If </a:t>
            </a:r>
            <a:r>
              <a:rPr lang="en-US" sz="2100" dirty="0"/>
              <a:t>there is </a:t>
            </a:r>
            <a:r>
              <a:rPr lang="en-US" sz="2100" dirty="0" smtClean="0"/>
              <a:t>enough chlorine</a:t>
            </a:r>
            <a:r>
              <a:rPr lang="en-US" sz="2100" dirty="0"/>
              <a:t>, all </a:t>
            </a:r>
            <a:r>
              <a:rPr lang="en-US" sz="2100" dirty="0" smtClean="0"/>
              <a:t>four hydrogen </a:t>
            </a:r>
            <a:r>
              <a:rPr lang="en-US" sz="2100" dirty="0"/>
              <a:t>atoms </a:t>
            </a:r>
            <a:r>
              <a:rPr lang="en-US" sz="2100" dirty="0" smtClean="0"/>
              <a:t> will </a:t>
            </a:r>
            <a:r>
              <a:rPr lang="en-US" sz="2100" dirty="0"/>
              <a:t>be replaced, one by one. Look at the panel </a:t>
            </a:r>
            <a:r>
              <a:rPr lang="en-US" sz="2100" dirty="0" smtClean="0"/>
              <a:t>on the right.</a:t>
            </a:r>
            <a:br>
              <a:rPr lang="en-US" sz="2100" dirty="0" smtClean="0"/>
            </a:br>
            <a:r>
              <a:rPr lang="en-US" sz="2100" dirty="0" smtClean="0"/>
              <a:t>The </a:t>
            </a:r>
            <a:r>
              <a:rPr lang="en-US" sz="2100" dirty="0"/>
              <a:t>reaction can be explosive in sunlight. But it will not take </a:t>
            </a:r>
            <a:r>
              <a:rPr lang="en-US" sz="2100" dirty="0" smtClean="0"/>
              <a:t>place in </a:t>
            </a:r>
            <a:r>
              <a:rPr lang="en-US" sz="2100" dirty="0"/>
              <a:t>the dark, because it is also a photochemical reaction: light </a:t>
            </a:r>
            <a:r>
              <a:rPr lang="en-US" sz="2100" dirty="0" smtClean="0"/>
              <a:t>energy is </a:t>
            </a:r>
            <a:r>
              <a:rPr lang="en-US" sz="2100" dirty="0"/>
              <a:t>needed to break the bonds in the chlorine molecules, to start </a:t>
            </a:r>
            <a:r>
              <a:rPr lang="en-US" sz="2100" dirty="0" smtClean="0"/>
              <a:t>the reaction </a:t>
            </a:r>
            <a:r>
              <a:rPr lang="en-US" sz="2100" dirty="0"/>
              <a:t>off.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24128" y="1129698"/>
            <a:ext cx="3168352" cy="3139321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Chlorine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methane</a:t>
            </a:r>
          </a:p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hydrogen atoms can be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replaced one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one:</a:t>
            </a:r>
          </a:p>
          <a:p>
            <a:pPr>
              <a:buClr>
                <a:srgbClr val="C00000"/>
              </a:buClr>
              <a:tabLst>
                <a:tab pos="2155825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chloromethane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US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</a:p>
          <a:p>
            <a:pPr>
              <a:buClr>
                <a:srgbClr val="C00000"/>
              </a:buClr>
              <a:tabLst>
                <a:tab pos="2155825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dichloromethane 	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US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  <a:r>
              <a:rPr lang="en-US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>
              <a:buClr>
                <a:srgbClr val="C00000"/>
              </a:buClr>
              <a:tabLst>
                <a:tab pos="2155825" algn="l"/>
              </a:tabLst>
            </a:pPr>
            <a:r>
              <a:rPr 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trichloromethane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CHCl</a:t>
            </a:r>
            <a:r>
              <a:rPr lang="en-US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>
              <a:buClr>
                <a:srgbClr val="C00000"/>
              </a:buClr>
              <a:tabLst>
                <a:tab pos="2155825" algn="l"/>
              </a:tabLst>
            </a:pPr>
            <a:r>
              <a:rPr 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tetrachloromethane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CCl</a:t>
            </a:r>
            <a:r>
              <a:rPr lang="en-US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four are used as solvents. But they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cause health problems,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are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 used less and less.</a:t>
            </a:r>
            <a:endParaRPr lang="en-GB" u="sng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 rot="1078849">
            <a:off x="8577632" y="962365"/>
            <a:ext cx="411236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9942" y="2636912"/>
            <a:ext cx="1170130" cy="5400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1" y="2276872"/>
            <a:ext cx="2178423" cy="136815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4481" y="2276872"/>
            <a:ext cx="2047639" cy="1368152"/>
          </a:xfrm>
          <a:prstGeom prst="rect">
            <a:avLst/>
          </a:prstGeom>
        </p:spPr>
      </p:pic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244408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28008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</a:t>
            </a:r>
            <a:r>
              <a:rPr lang="en-US" sz="2300" dirty="0" smtClean="0"/>
              <a:t>take.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79325"/>
              </p:ext>
            </p:extLst>
          </p:nvPr>
        </p:nvGraphicFramePr>
        <p:xfrm>
          <a:off x="331250" y="1623784"/>
          <a:ext cx="841721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Either: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5 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Practical Test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6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Alternative to Practical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585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17.5 – The Alkanes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61206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2400" b="1" dirty="0" smtClean="0">
                <a:solidFill>
                  <a:srgbClr val="C00000"/>
                </a:solidFill>
              </a:rPr>
              <a:t>Isomers</a:t>
            </a:r>
            <a:endParaRPr lang="en-US" sz="2400" b="1" dirty="0">
              <a:solidFill>
                <a:srgbClr val="C00000"/>
              </a:solidFill>
            </a:endParaRPr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400" dirty="0" smtClean="0"/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400" dirty="0"/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400" dirty="0" smtClean="0"/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400" dirty="0"/>
          </a:p>
          <a:p>
            <a:pPr>
              <a:buClr>
                <a:srgbClr val="C00000"/>
              </a:buClr>
              <a:buSzPct val="80000"/>
            </a:pPr>
            <a:endParaRPr lang="en-US" sz="2400" dirty="0"/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400" dirty="0" smtClean="0"/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400" dirty="0" smtClean="0"/>
              <a:t>Compare </a:t>
            </a:r>
            <a:r>
              <a:rPr lang="en-US" sz="2400" dirty="0"/>
              <a:t>these alkane molecules. Both have the same formula, </a:t>
            </a:r>
            <a:r>
              <a:rPr lang="en-US" sz="2400" b="1" dirty="0" smtClean="0">
                <a:solidFill>
                  <a:srgbClr val="FF0000"/>
                </a:solidFill>
              </a:rPr>
              <a:t>C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2400" b="1" dirty="0" smtClean="0">
                <a:solidFill>
                  <a:srgbClr val="FF0000"/>
                </a:solidFill>
              </a:rPr>
              <a:t>H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10</a:t>
            </a:r>
            <a:r>
              <a:rPr lang="en-US" sz="2400" dirty="0" smtClean="0"/>
              <a:t>. But </a:t>
            </a:r>
            <a:r>
              <a:rPr lang="en-US" sz="2400" dirty="0"/>
              <a:t>they have different structures. The first has a </a:t>
            </a:r>
            <a:r>
              <a:rPr lang="en-US" sz="2400" b="1" dirty="0">
                <a:solidFill>
                  <a:srgbClr val="FF0000"/>
                </a:solidFill>
              </a:rPr>
              <a:t>straight</a:t>
            </a:r>
            <a:r>
              <a:rPr lang="en-US" sz="2400" dirty="0"/>
              <a:t> or </a:t>
            </a:r>
            <a:r>
              <a:rPr lang="en-US" sz="2400" dirty="0" smtClean="0"/>
              <a:t>unbranched chain</a:t>
            </a:r>
            <a:r>
              <a:rPr lang="en-US" sz="2400" dirty="0"/>
              <a:t>. In the second, the chain is </a:t>
            </a:r>
            <a:r>
              <a:rPr lang="en-US" sz="2400" b="1" dirty="0">
                <a:solidFill>
                  <a:srgbClr val="FF0000"/>
                </a:solidFill>
              </a:rPr>
              <a:t>branched</a:t>
            </a:r>
            <a:r>
              <a:rPr lang="en-US" sz="2400" dirty="0"/>
              <a:t>.</a:t>
            </a:r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400" dirty="0"/>
              <a:t>The two compounds are </a:t>
            </a:r>
            <a:r>
              <a:rPr lang="en-US" sz="2400" b="1" dirty="0">
                <a:solidFill>
                  <a:srgbClr val="FF0000"/>
                </a:solidFill>
              </a:rPr>
              <a:t>isomers</a:t>
            </a:r>
            <a:r>
              <a:rPr lang="en-US" sz="2400" dirty="0"/>
              <a:t>.</a:t>
            </a:r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400" b="1" dirty="0"/>
              <a:t>Isomers are compounds with the same formula, but </a:t>
            </a:r>
            <a:r>
              <a:rPr lang="en-US" sz="2400" b="1" dirty="0" smtClean="0"/>
              <a:t>different structures</a:t>
            </a:r>
            <a:r>
              <a:rPr lang="en-US" sz="2400" b="1" dirty="0"/>
              <a:t>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4362" y="1124744"/>
            <a:ext cx="3097798" cy="25321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176" y="1124744"/>
            <a:ext cx="2733150" cy="3731412"/>
          </a:xfrm>
          <a:prstGeom prst="rect">
            <a:avLst/>
          </a:prstGeom>
        </p:spPr>
      </p:pic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8244408" y="483025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929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17.5 – The Alkanes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54006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2300" b="1" dirty="0" smtClean="0">
                <a:solidFill>
                  <a:srgbClr val="C00000"/>
                </a:solidFill>
              </a:rPr>
              <a:t>Isomers</a:t>
            </a:r>
            <a:endParaRPr lang="en-US" sz="2300" dirty="0" smtClean="0"/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300" dirty="0"/>
              <a:t>The more carbon atoms in a compound, the more isomers it </a:t>
            </a:r>
            <a:r>
              <a:rPr lang="en-US" sz="2300" dirty="0" smtClean="0"/>
              <a:t>has. There </a:t>
            </a:r>
            <a:r>
              <a:rPr lang="en-US" sz="2300" dirty="0"/>
              <a:t>are 75 isomers with the formula </a:t>
            </a:r>
            <a:r>
              <a:rPr lang="en-US" sz="2300" b="1" dirty="0">
                <a:solidFill>
                  <a:srgbClr val="FF0000"/>
                </a:solidFill>
              </a:rPr>
              <a:t>C</a:t>
            </a:r>
            <a:r>
              <a:rPr lang="en-US" sz="2300" b="1" baseline="-25000" dirty="0">
                <a:solidFill>
                  <a:srgbClr val="FF0000"/>
                </a:solidFill>
              </a:rPr>
              <a:t>10</a:t>
            </a:r>
            <a:r>
              <a:rPr lang="en-US" sz="2300" b="1" dirty="0">
                <a:solidFill>
                  <a:srgbClr val="FF0000"/>
                </a:solidFill>
              </a:rPr>
              <a:t>H</a:t>
            </a:r>
            <a:r>
              <a:rPr lang="en-US" sz="2300" b="1" baseline="-25000" dirty="0">
                <a:solidFill>
                  <a:srgbClr val="FF0000"/>
                </a:solidFill>
              </a:rPr>
              <a:t>22</a:t>
            </a:r>
            <a:r>
              <a:rPr lang="en-US" sz="2300" dirty="0"/>
              <a:t>, for example.</a:t>
            </a:r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300" dirty="0"/>
              <a:t>Since isomers have different structures, they also have slightly </a:t>
            </a:r>
            <a:r>
              <a:rPr lang="en-US" sz="2300" dirty="0" smtClean="0"/>
              <a:t>different properties</a:t>
            </a:r>
            <a:r>
              <a:rPr lang="en-US" sz="2300" dirty="0"/>
              <a:t>. For example branched isomers have lower boiling </a:t>
            </a:r>
            <a:r>
              <a:rPr lang="en-US" sz="2300" dirty="0" smtClean="0"/>
              <a:t>points, because </a:t>
            </a:r>
            <a:r>
              <a:rPr lang="en-US" sz="2300" dirty="0"/>
              <a:t>the branches make it harder for the molecules to get close.</a:t>
            </a:r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300" dirty="0"/>
              <a:t>So the attraction between them is less strong, and less heat </a:t>
            </a: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>is needed to </a:t>
            </a:r>
            <a:r>
              <a:rPr lang="en-US" sz="2300" dirty="0"/>
              <a:t>overcome it.</a:t>
            </a:r>
            <a:endParaRPr lang="en-US" sz="2300" b="1" dirty="0"/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3" y="1130282"/>
            <a:ext cx="3312368" cy="348041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580112" y="4653136"/>
            <a:ext cx="331236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Branched-chain hydrocarbons </a:t>
            </a:r>
            <a:r>
              <a:rPr lang="en-US" dirty="0" smtClean="0"/>
              <a:t>burn less </a:t>
            </a:r>
            <a:r>
              <a:rPr lang="en-US" dirty="0"/>
              <a:t>easily than their </a:t>
            </a:r>
            <a:r>
              <a:rPr lang="en-US" dirty="0" smtClean="0"/>
              <a:t>straight-chain isomers</a:t>
            </a:r>
            <a:r>
              <a:rPr lang="en-US" dirty="0"/>
              <a:t>. So they are used in petrol </a:t>
            </a:r>
            <a:r>
              <a:rPr lang="en-US" dirty="0" smtClean="0"/>
              <a:t>to control </a:t>
            </a:r>
            <a:r>
              <a:rPr lang="en-US" dirty="0"/>
              <a:t>combustion and stop </a:t>
            </a:r>
            <a:r>
              <a:rPr lang="en-US" dirty="0" smtClean="0"/>
              <a:t>engine 'knock</a:t>
            </a:r>
            <a:r>
              <a:rPr lang="en-US" dirty="0"/>
              <a:t>' – and especially for racing cars.</a:t>
            </a:r>
            <a:endParaRPr lang="en-GB" dirty="0"/>
          </a:p>
        </p:txBody>
      </p:sp>
      <p:sp>
        <p:nvSpPr>
          <p:cNvPr id="5" name="TextBox 4">
            <a:hlinkClick r:id="rId4" action="ppaction://hlinkfile"/>
          </p:cNvPr>
          <p:cNvSpPr txBox="1"/>
          <p:nvPr/>
        </p:nvSpPr>
        <p:spPr>
          <a:xfrm>
            <a:off x="2699792" y="6246473"/>
            <a:ext cx="2682277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Branched  Chain Alkene</a:t>
            </a:r>
            <a:endParaRPr lang="en-GB" dirty="0"/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244408" y="425418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1481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17.5 – The Alkenes</a:t>
            </a:r>
            <a:endParaRPr lang="en-GB" sz="36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200" dirty="0" smtClean="0"/>
              <a:t>Describe </a:t>
            </a:r>
            <a:r>
              <a:rPr lang="en-US" sz="2200" dirty="0"/>
              <a:t>the bonding in ethane. A drawing will help!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200" dirty="0" smtClean="0"/>
              <a:t>Why </a:t>
            </a:r>
            <a:r>
              <a:rPr lang="en-US" sz="2200" dirty="0"/>
              <a:t>are alkanes such as methane and butane used </a:t>
            </a:r>
            <a:r>
              <a:rPr lang="en-US" sz="2200" dirty="0" smtClean="0"/>
              <a:t>as fuels</a:t>
            </a:r>
            <a:r>
              <a:rPr lang="en-US" sz="2200" dirty="0"/>
              <a:t>? See if you can give at least two reasons.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200" dirty="0" smtClean="0"/>
              <a:t>Butane </a:t>
            </a:r>
            <a:r>
              <a:rPr lang="en-US" sz="2200" dirty="0"/>
              <a:t>burns in a similar way to methane. See if </a:t>
            </a:r>
            <a:r>
              <a:rPr lang="en-US" sz="2200" dirty="0" smtClean="0"/>
              <a:t>you write </a:t>
            </a:r>
            <a:r>
              <a:rPr lang="en-US" sz="2200" dirty="0"/>
              <a:t>a balanced equation for its combustion.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200" b="1" dirty="0" smtClean="0"/>
              <a:t>a</a:t>
            </a:r>
            <a:r>
              <a:rPr lang="en-US" sz="2200" dirty="0" smtClean="0"/>
              <a:t> 	The </a:t>
            </a:r>
            <a:r>
              <a:rPr lang="en-US" sz="2200" dirty="0"/>
              <a:t>reaction of chlorine with methane is called </a:t>
            </a:r>
            <a:r>
              <a:rPr lang="en-US" sz="2200" dirty="0" smtClean="0"/>
              <a:t>a substitution 	reaction</a:t>
            </a:r>
            <a:r>
              <a:rPr lang="en-US" sz="2200" dirty="0"/>
              <a:t>. </a:t>
            </a:r>
            <a:r>
              <a:rPr lang="en-US" sz="2200" dirty="0" smtClean="0"/>
              <a:t>Why?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 smtClean="0"/>
              <a:t> 	What </a:t>
            </a:r>
            <a:r>
              <a:rPr lang="en-US" sz="2200" dirty="0"/>
              <a:t>special condition is needed, for this reaction?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200" dirty="0" smtClean="0"/>
              <a:t>Ethane </a:t>
            </a:r>
            <a:r>
              <a:rPr lang="en-US" sz="2200" dirty="0"/>
              <a:t>reacts with chlorine, in a substitution </a:t>
            </a:r>
            <a:r>
              <a:rPr lang="en-US" sz="2200" dirty="0" smtClean="0"/>
              <a:t>reaction.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 smtClean="0"/>
              <a:t> 	Draw </a:t>
            </a:r>
            <a:r>
              <a:rPr lang="en-US" sz="2200" dirty="0"/>
              <a:t>the structural formula for each compound </a:t>
            </a:r>
            <a:r>
              <a:rPr lang="en-US" sz="2200" dirty="0" smtClean="0"/>
              <a:t>that can 	form</a:t>
            </a:r>
            <a:r>
              <a:rPr lang="en-US" sz="2200" dirty="0"/>
              <a:t>, as the reaction proceeds. (Isomers too</a:t>
            </a:r>
            <a:r>
              <a:rPr lang="en-US" sz="2200" dirty="0" smtClean="0"/>
              <a:t>!)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 smtClean="0"/>
              <a:t> 	Write </a:t>
            </a:r>
            <a:r>
              <a:rPr lang="en-US" sz="2200" dirty="0"/>
              <a:t>the formula for each compound in a.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200" dirty="0" smtClean="0"/>
              <a:t>The </a:t>
            </a:r>
            <a:r>
              <a:rPr lang="en-US" sz="2200" dirty="0"/>
              <a:t>compound </a:t>
            </a:r>
            <a:r>
              <a:rPr lang="en-US" sz="2200" b="1" dirty="0">
                <a:solidFill>
                  <a:srgbClr val="FF0000"/>
                </a:solidFill>
              </a:rPr>
              <a:t>C</a:t>
            </a:r>
            <a:r>
              <a:rPr lang="en-US" sz="2200" b="1" baseline="-25000" dirty="0">
                <a:solidFill>
                  <a:srgbClr val="FF0000"/>
                </a:solidFill>
              </a:rPr>
              <a:t>5</a:t>
            </a:r>
            <a:r>
              <a:rPr lang="en-US" sz="2200" b="1" dirty="0">
                <a:solidFill>
                  <a:srgbClr val="FF0000"/>
                </a:solidFill>
              </a:rPr>
              <a:t>H</a:t>
            </a:r>
            <a:r>
              <a:rPr lang="en-US" sz="2200" b="1" baseline="-25000" dirty="0">
                <a:solidFill>
                  <a:srgbClr val="FF0000"/>
                </a:solidFill>
              </a:rPr>
              <a:t>12</a:t>
            </a:r>
            <a:r>
              <a:rPr lang="en-US" sz="2200" dirty="0"/>
              <a:t> has three </a:t>
            </a:r>
            <a:r>
              <a:rPr lang="en-US" sz="2200" dirty="0" smtClean="0"/>
              <a:t>isomers.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 smtClean="0"/>
              <a:t> 	Draw </a:t>
            </a:r>
            <a:r>
              <a:rPr lang="en-US" sz="2200" dirty="0"/>
              <a:t>the structures of these three </a:t>
            </a:r>
            <a:r>
              <a:rPr lang="en-US" sz="2200" dirty="0" smtClean="0"/>
              <a:t>isomers.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 smtClean="0"/>
              <a:t> 	Their </a:t>
            </a:r>
            <a:r>
              <a:rPr lang="en-US" sz="2200" dirty="0"/>
              <a:t>boiling points are 9.5, 28, and </a:t>
            </a:r>
            <a:r>
              <a:rPr lang="en-US" sz="2200" dirty="0" smtClean="0"/>
              <a:t>36°C</a:t>
            </a:r>
            <a:r>
              <a:rPr lang="en-US" sz="2200" dirty="0"/>
              <a:t>. </a:t>
            </a:r>
            <a:r>
              <a:rPr lang="en-US" sz="2200" dirty="0" smtClean="0"/>
              <a:t>Match these </a:t>
            </a:r>
            <a:r>
              <a:rPr lang="en-US" sz="2200" dirty="0"/>
              <a:t>to </a:t>
            </a:r>
            <a:r>
              <a:rPr lang="en-US" sz="2200" dirty="0" smtClean="0"/>
              <a:t>	your </a:t>
            </a:r>
            <a:r>
              <a:rPr lang="en-US" sz="2200" dirty="0"/>
              <a:t>drawings, and explain your choice.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468623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8244408" y="389414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24203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17.6 – The Alkenes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561662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2600" b="1" dirty="0" smtClean="0">
                <a:solidFill>
                  <a:srgbClr val="C00000"/>
                </a:solidFill>
              </a:rPr>
              <a:t>The </a:t>
            </a:r>
            <a:r>
              <a:rPr lang="en-US" sz="2600" b="1" dirty="0">
                <a:solidFill>
                  <a:srgbClr val="C00000"/>
                </a:solidFill>
              </a:rPr>
              <a:t>alkene family</a:t>
            </a:r>
          </a:p>
          <a:p>
            <a:pPr marL="342900" indent="-34290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600" dirty="0" smtClean="0"/>
              <a:t>The </a:t>
            </a:r>
            <a:r>
              <a:rPr lang="en-US" sz="2600" dirty="0"/>
              <a:t>alkenes are hydrocarbons.</a:t>
            </a:r>
          </a:p>
          <a:p>
            <a:pPr marL="342900" indent="-34290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600" dirty="0" smtClean="0"/>
              <a:t>They </a:t>
            </a:r>
            <a:r>
              <a:rPr lang="en-US" sz="2600" dirty="0"/>
              <a:t>form a homologous series, with the general </a:t>
            </a:r>
            <a:r>
              <a:rPr lang="en-US" sz="2600" dirty="0" smtClean="0"/>
              <a:t>formula </a:t>
            </a:r>
            <a:r>
              <a:rPr lang="en-US" sz="2600" b="1" dirty="0">
                <a:solidFill>
                  <a:srgbClr val="FF0000"/>
                </a:solidFill>
              </a:rPr>
              <a:t>C</a:t>
            </a:r>
            <a:r>
              <a:rPr lang="en-US" sz="2600" b="1" baseline="-25000" dirty="0">
                <a:solidFill>
                  <a:srgbClr val="FF0000"/>
                </a:solidFill>
              </a:rPr>
              <a:t>n</a:t>
            </a:r>
            <a:r>
              <a:rPr lang="en-US" sz="2600" b="1" dirty="0">
                <a:solidFill>
                  <a:srgbClr val="FF0000"/>
                </a:solidFill>
              </a:rPr>
              <a:t>H</a:t>
            </a:r>
            <a:r>
              <a:rPr lang="en-US" sz="2600" b="1" baseline="-25000" dirty="0">
                <a:solidFill>
                  <a:srgbClr val="FF0000"/>
                </a:solidFill>
              </a:rPr>
              <a:t>2n</a:t>
            </a:r>
            <a:r>
              <a:rPr lang="en-US" sz="2600" dirty="0"/>
              <a:t>.</a:t>
            </a:r>
          </a:p>
          <a:p>
            <a:pPr marL="342900" indent="-34290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600" dirty="0" smtClean="0"/>
              <a:t>They </a:t>
            </a:r>
            <a:r>
              <a:rPr lang="en-US" sz="2600" dirty="0"/>
              <a:t>all contain the </a:t>
            </a:r>
            <a:r>
              <a:rPr lang="en-US" sz="2600" dirty="0" smtClean="0"/>
              <a:t>C=C </a:t>
            </a:r>
            <a:r>
              <a:rPr lang="en-US" sz="2600" dirty="0"/>
              <a:t>double bond. This is their </a:t>
            </a:r>
            <a:r>
              <a:rPr lang="en-US" sz="2600" dirty="0" smtClean="0"/>
              <a:t>functional group, and </a:t>
            </a:r>
            <a:r>
              <a:rPr lang="en-US" sz="2600" dirty="0"/>
              <a:t>largely dictates their </a:t>
            </a:r>
            <a:r>
              <a:rPr lang="en-US" sz="2600" dirty="0" smtClean="0"/>
              <a:t>reactions</a:t>
            </a:r>
            <a:r>
              <a:rPr lang="en-US" sz="2600" dirty="0"/>
              <a:t>. </a:t>
            </a:r>
            <a:r>
              <a:rPr lang="en-US" sz="2600" dirty="0" smtClean="0"/>
              <a:t>Look </a:t>
            </a:r>
            <a:r>
              <a:rPr lang="en-US" sz="2600" dirty="0"/>
              <a:t>at the bonding in </a:t>
            </a:r>
            <a:r>
              <a:rPr lang="en-US" sz="2600" dirty="0" err="1"/>
              <a:t>ethene</a:t>
            </a:r>
            <a:r>
              <a:rPr lang="en-US" sz="2600" dirty="0"/>
              <a:t>.</a:t>
            </a:r>
          </a:p>
          <a:p>
            <a:pPr marL="342900" indent="-34290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600" dirty="0" smtClean="0"/>
              <a:t>Because </a:t>
            </a:r>
            <a:r>
              <a:rPr lang="en-US" sz="2600" dirty="0"/>
              <a:t>they contain </a:t>
            </a:r>
            <a:r>
              <a:rPr lang="en-US" sz="2600" dirty="0" smtClean="0"/>
              <a:t>C=C </a:t>
            </a:r>
            <a:r>
              <a:rPr lang="en-US" sz="2600" dirty="0"/>
              <a:t>double bonds, they are called unsaturated</a:t>
            </a:r>
            <a:r>
              <a:rPr lang="en-US" sz="2600" dirty="0" smtClean="0"/>
              <a:t>. (</a:t>
            </a:r>
            <a:r>
              <a:rPr lang="en-US" sz="2600" dirty="0"/>
              <a:t>Alkanes have only single carbon – carbon bonds, so are saturated</a:t>
            </a:r>
            <a:r>
              <a:rPr lang="en-US" sz="2600" dirty="0" smtClean="0"/>
              <a:t>.)</a:t>
            </a:r>
            <a:endParaRPr lang="en-US" sz="2600" dirty="0"/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96136" y="3378478"/>
            <a:ext cx="3096344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r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900" dirty="0"/>
              <a:t>The bonding in </a:t>
            </a:r>
            <a:r>
              <a:rPr lang="en-US" sz="1900" dirty="0" err="1"/>
              <a:t>ethene</a:t>
            </a:r>
            <a:r>
              <a:rPr lang="en-US" sz="1900" dirty="0"/>
              <a:t>.</a:t>
            </a:r>
            <a:endParaRPr lang="en-GB" sz="19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136" y="1124744"/>
            <a:ext cx="3096344" cy="2064230"/>
          </a:xfrm>
          <a:prstGeom prst="rect">
            <a:avLst/>
          </a:prstGeom>
        </p:spPr>
      </p:pic>
      <p:pic>
        <p:nvPicPr>
          <p:cNvPr id="1026" name="Picture 2" descr="Image result for uses of alke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7" y="3995040"/>
            <a:ext cx="3096344" cy="209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244408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2613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17.6 – The Alkenes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2600" b="1" dirty="0" smtClean="0">
                <a:solidFill>
                  <a:srgbClr val="C00000"/>
                </a:solidFill>
              </a:rPr>
              <a:t>The </a:t>
            </a:r>
            <a:r>
              <a:rPr lang="en-US" sz="2600" b="1" dirty="0">
                <a:solidFill>
                  <a:srgbClr val="C00000"/>
                </a:solidFill>
              </a:rPr>
              <a:t>alkene family</a:t>
            </a:r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600" dirty="0"/>
              <a:t>Here are the first three members of the family. Note how </a:t>
            </a:r>
            <a:r>
              <a:rPr lang="en-US" sz="2600" dirty="0" err="1"/>
              <a:t>ethene</a:t>
            </a:r>
            <a:r>
              <a:rPr lang="en-US" sz="2600" dirty="0"/>
              <a:t> is drawn</a:t>
            </a:r>
            <a:r>
              <a:rPr lang="en-US" sz="2600" dirty="0" smtClean="0"/>
              <a:t>:</a:t>
            </a:r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600" dirty="0"/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600" dirty="0" smtClean="0"/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600" dirty="0"/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600" dirty="0" smtClean="0"/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600" dirty="0"/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600" dirty="0" smtClean="0"/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600" dirty="0"/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600" dirty="0" smtClean="0"/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endParaRPr lang="en-US" sz="2600" dirty="0" smtClean="0"/>
          </a:p>
          <a:p>
            <a:pPr marL="457200" indent="-4572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600" dirty="0"/>
              <a:t>Do you agree that these compounds fit the general formula </a:t>
            </a:r>
            <a:r>
              <a:rPr lang="en-US" sz="2600" b="1" dirty="0">
                <a:solidFill>
                  <a:srgbClr val="FF0000"/>
                </a:solidFill>
              </a:rPr>
              <a:t>C</a:t>
            </a:r>
            <a:r>
              <a:rPr lang="en-US" sz="2600" b="1" baseline="-25000" dirty="0">
                <a:solidFill>
                  <a:srgbClr val="FF0000"/>
                </a:solidFill>
              </a:rPr>
              <a:t>n</a:t>
            </a:r>
            <a:r>
              <a:rPr lang="en-US" sz="2600" b="1" dirty="0">
                <a:solidFill>
                  <a:srgbClr val="FF0000"/>
                </a:solidFill>
              </a:rPr>
              <a:t>H</a:t>
            </a:r>
            <a:r>
              <a:rPr lang="en-US" sz="2600" b="1" baseline="-25000" dirty="0">
                <a:solidFill>
                  <a:srgbClr val="FF0000"/>
                </a:solidFill>
              </a:rPr>
              <a:t>2n</a:t>
            </a:r>
            <a:r>
              <a:rPr lang="en-US" sz="2600" dirty="0"/>
              <a:t>?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678286"/>
              </p:ext>
            </p:extLst>
          </p:nvPr>
        </p:nvGraphicFramePr>
        <p:xfrm>
          <a:off x="179512" y="2420888"/>
          <a:ext cx="8712969" cy="3384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243088"/>
                <a:gridCol w="1873757"/>
                <a:gridCol w="2435884"/>
              </a:tblGrid>
              <a:tr h="490117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IE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Compound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1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Ethene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Propane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But-1-ene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</a:tr>
              <a:tr h="563765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Formula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800" b="1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800" b="1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kumimoji="0" lang="en-GB" sz="1800" b="1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GB" sz="1800" b="1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kumimoji="0" lang="en-GB" sz="1800" b="1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en-GB" sz="1800" b="1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GB" sz="1800" b="1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kumimoji="0" lang="en-GB" sz="1800" b="1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en-GB" sz="1800" b="1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257438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Structural formula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  <a:tr h="641008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Number of carbon atoms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Boiling point / ° C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-102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-47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-6,5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7784" y="3501008"/>
            <a:ext cx="1368152" cy="1107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008" y="3573016"/>
            <a:ext cx="1656184" cy="10588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0233" y="3501008"/>
            <a:ext cx="2160240" cy="1082685"/>
          </a:xfrm>
          <a:prstGeom prst="rect">
            <a:avLst/>
          </a:prstGeom>
        </p:spPr>
      </p:pic>
      <p:sp>
        <p:nvSpPr>
          <p:cNvPr id="10" name="TextBox 9">
            <a:hlinkClick r:id="rId6" action="ppaction://hlinksldjump"/>
          </p:cNvPr>
          <p:cNvSpPr txBox="1"/>
          <p:nvPr/>
        </p:nvSpPr>
        <p:spPr>
          <a:xfrm>
            <a:off x="8244408" y="580526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1152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17.6 – The Alkenes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58326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3200" b="1" dirty="0" smtClean="0">
                <a:solidFill>
                  <a:srgbClr val="C00000"/>
                </a:solidFill>
              </a:rPr>
              <a:t>Key </a:t>
            </a:r>
            <a:r>
              <a:rPr lang="en-US" sz="3200" b="1" dirty="0">
                <a:solidFill>
                  <a:srgbClr val="C00000"/>
                </a:solidFill>
              </a:rPr>
              <a:t>points about the alkenes</a:t>
            </a:r>
          </a:p>
          <a:p>
            <a:pPr marL="514350" indent="-51435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3200" dirty="0" smtClean="0"/>
              <a:t>The </a:t>
            </a:r>
            <a:r>
              <a:rPr lang="en-US" sz="3200" dirty="0"/>
              <a:t>alkenes are made from alkanes by cracking. For example </a:t>
            </a:r>
            <a:r>
              <a:rPr lang="en-US" sz="3200" dirty="0" smtClean="0"/>
              <a:t>ethane is </a:t>
            </a:r>
            <a:r>
              <a:rPr lang="en-US" sz="3200" dirty="0"/>
              <a:t>formed by cracking ethane. Hydrogen is also produced</a:t>
            </a:r>
            <a:r>
              <a:rPr lang="en-US" sz="3200" dirty="0" smtClean="0"/>
              <a:t>: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9443" y="5085184"/>
            <a:ext cx="1296144" cy="7200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0038" y="1116964"/>
            <a:ext cx="2650434" cy="296010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170038" y="4226312"/>
            <a:ext cx="26504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 dirty="0">
                <a:latin typeface="FrutigerLTStd-Light"/>
              </a:rPr>
              <a:t>Ethanol is a good solvent. It also </a:t>
            </a:r>
            <a:r>
              <a:rPr lang="en-US" sz="2000" dirty="0" smtClean="0">
                <a:latin typeface="FrutigerLTStd-Light"/>
              </a:rPr>
              <a:t>kills many </a:t>
            </a:r>
            <a:r>
              <a:rPr lang="en-US" sz="2000" dirty="0">
                <a:latin typeface="FrutigerLTStd-Light"/>
              </a:rPr>
              <a:t>germs, so it is used in </a:t>
            </a:r>
            <a:r>
              <a:rPr lang="en-US" sz="2000" dirty="0" smtClean="0">
                <a:latin typeface="FrutigerLTStd-Light"/>
              </a:rPr>
              <a:t>disinfectant gels </a:t>
            </a:r>
            <a:r>
              <a:rPr lang="en-US" sz="2000" dirty="0">
                <a:latin typeface="FrutigerLTStd-Light"/>
              </a:rPr>
              <a:t>for wiping your hands, in hospital.</a:t>
            </a:r>
            <a:endParaRPr lang="en-GB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5325" y="4617296"/>
            <a:ext cx="2644975" cy="19119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177" y="4512893"/>
            <a:ext cx="1761528" cy="2012451"/>
          </a:xfrm>
          <a:prstGeom prst="rect">
            <a:avLst/>
          </a:prstGeom>
        </p:spPr>
      </p:pic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8244408" y="594928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42087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17.6 – The Alkenes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sz="1900" b="1" dirty="0" smtClean="0">
                <a:solidFill>
                  <a:srgbClr val="C00000"/>
                </a:solidFill>
              </a:rPr>
              <a:t>Key </a:t>
            </a:r>
            <a:r>
              <a:rPr lang="en-US" sz="1900" b="1" dirty="0">
                <a:solidFill>
                  <a:srgbClr val="C00000"/>
                </a:solidFill>
              </a:rPr>
              <a:t>points about the alkenes</a:t>
            </a:r>
          </a:p>
          <a:p>
            <a:pPr marL="514350" indent="-514350">
              <a:buClr>
                <a:srgbClr val="C00000"/>
              </a:buClr>
              <a:buSzPct val="100000"/>
              <a:buFont typeface="+mj-lt"/>
              <a:buAutoNum type="arabicPeriod" startAt="2"/>
            </a:pPr>
            <a:r>
              <a:rPr lang="en-US" sz="1900" dirty="0" smtClean="0"/>
              <a:t>Alkanes </a:t>
            </a:r>
            <a:r>
              <a:rPr lang="en-US" sz="1900" dirty="0"/>
              <a:t>are much more reactive than alkanes, because the double </a:t>
            </a:r>
            <a:r>
              <a:rPr lang="en-US" sz="1900" dirty="0" smtClean="0"/>
              <a:t>bond can </a:t>
            </a:r>
            <a:r>
              <a:rPr lang="en-US" sz="1900" dirty="0"/>
              <a:t>break, to add on other atoms. For example, </a:t>
            </a:r>
            <a:r>
              <a:rPr lang="en-US" sz="1900" dirty="0" err="1"/>
              <a:t>ethene</a:t>
            </a:r>
            <a:r>
              <a:rPr lang="en-US" sz="1900" dirty="0"/>
              <a:t> can add </a:t>
            </a:r>
            <a:r>
              <a:rPr lang="en-US" sz="1900" dirty="0" smtClean="0"/>
              <a:t>on hydrogen </a:t>
            </a:r>
            <a:r>
              <a:rPr lang="en-US" sz="1900" dirty="0"/>
              <a:t>again, to form ethane:</a:t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>It also adds on water (as steam) to form ethanol, an alcohol: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endParaRPr lang="en-US" sz="1900" dirty="0" smtClean="0"/>
          </a:p>
          <a:p>
            <a:pPr marL="514350" indent="-514350">
              <a:buClr>
                <a:srgbClr val="C00000"/>
              </a:buClr>
              <a:buSzPct val="100000"/>
              <a:buFont typeface="+mj-lt"/>
              <a:buAutoNum type="arabicPeriod" startAt="2"/>
            </a:pPr>
            <a:endParaRPr lang="en-US" sz="1900" dirty="0"/>
          </a:p>
          <a:p>
            <a:pPr marL="514350" indent="-514350">
              <a:buClr>
                <a:srgbClr val="C00000"/>
              </a:buClr>
              <a:buSzPct val="100000"/>
              <a:buFont typeface="+mj-lt"/>
              <a:buAutoNum type="arabicPeriod" startAt="2"/>
            </a:pPr>
            <a:endParaRPr lang="en-US" sz="1900" dirty="0" smtClean="0"/>
          </a:p>
          <a:p>
            <a:pPr marL="514350" indent="-514350">
              <a:buClr>
                <a:srgbClr val="C00000"/>
              </a:buClr>
              <a:buSzPct val="100000"/>
              <a:buFont typeface="+mj-lt"/>
              <a:buAutoNum type="arabicPeriod" startAt="2"/>
            </a:pPr>
            <a:endParaRPr lang="en-US" sz="1900" dirty="0" smtClean="0"/>
          </a:p>
          <a:p>
            <a:pPr marL="342900" indent="-342900">
              <a:buClr>
                <a:srgbClr val="C0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1900" dirty="0"/>
              <a:t>These reactions are called </a:t>
            </a:r>
            <a:r>
              <a:rPr lang="en-US" sz="1900" b="1" dirty="0"/>
              <a:t>addition reactions</a:t>
            </a:r>
            <a:r>
              <a:rPr lang="en-US" sz="1900" dirty="0"/>
              <a:t>. Can you see </a:t>
            </a:r>
            <a:r>
              <a:rPr lang="en-US" sz="1900" dirty="0" smtClean="0"/>
              <a:t>why? </a:t>
            </a:r>
            <a:r>
              <a:rPr lang="en-US" sz="1900" b="1" dirty="0" smtClean="0"/>
              <a:t>An </a:t>
            </a:r>
            <a:r>
              <a:rPr lang="en-US" sz="1900" b="1" dirty="0"/>
              <a:t>addition reaction turns an unsaturated alkene into a </a:t>
            </a:r>
            <a:r>
              <a:rPr lang="en-US" sz="1900" b="1" dirty="0" smtClean="0"/>
              <a:t>saturated compound</a:t>
            </a:r>
            <a:r>
              <a:rPr lang="en-US" sz="1900" b="1" dirty="0"/>
              <a:t>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4149080"/>
            <a:ext cx="7661379" cy="15891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3990" y="2420888"/>
            <a:ext cx="6570378" cy="1267968"/>
          </a:xfrm>
          <a:prstGeom prst="rect">
            <a:avLst/>
          </a:prstGeom>
        </p:spPr>
      </p:pic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8244408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7059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17.6 – The Alkenes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6192688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en-US" sz="1900" b="1" dirty="0" err="1" smtClean="0">
                <a:solidFill>
                  <a:srgbClr val="C00000"/>
                </a:solidFill>
              </a:rPr>
              <a:t>Polymerisation</a:t>
            </a:r>
            <a:endParaRPr lang="en-US" sz="1900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1900" dirty="0"/>
              <a:t>Alkene molecules undergo a very useful </a:t>
            </a:r>
            <a:r>
              <a:rPr lang="en-US" sz="1900" b="1" dirty="0">
                <a:solidFill>
                  <a:srgbClr val="FF0000"/>
                </a:solidFill>
              </a:rPr>
              <a:t>addition reaction</a:t>
            </a:r>
            <a:r>
              <a:rPr lang="en-US" sz="1900" dirty="0"/>
              <a:t>, where </a:t>
            </a:r>
            <a:r>
              <a:rPr lang="en-US" sz="1900" dirty="0" smtClean="0"/>
              <a:t>they add </a:t>
            </a:r>
            <a:r>
              <a:rPr lang="en-US" sz="1900" dirty="0"/>
              <a:t>on </a:t>
            </a:r>
            <a:r>
              <a:rPr lang="en-US" sz="1900" i="1" dirty="0"/>
              <a:t>to each other </a:t>
            </a:r>
            <a:r>
              <a:rPr lang="en-US" sz="1900" dirty="0"/>
              <a:t>to form compounds with very long carbon chains.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1900" dirty="0"/>
              <a:t>The alkene molecules are called </a:t>
            </a:r>
            <a:r>
              <a:rPr lang="en-US" sz="1900" b="1" dirty="0">
                <a:solidFill>
                  <a:srgbClr val="FF0000"/>
                </a:solidFill>
              </a:rPr>
              <a:t>monomers</a:t>
            </a:r>
            <a:r>
              <a:rPr lang="en-US" sz="1900" dirty="0"/>
              <a:t>. The long-chain </a:t>
            </a:r>
            <a:r>
              <a:rPr lang="en-US" sz="1900" dirty="0" smtClean="0"/>
              <a:t>compounds that </a:t>
            </a:r>
            <a:r>
              <a:rPr lang="en-US" sz="1900" dirty="0"/>
              <a:t>form are called polymers. The reaction is called </a:t>
            </a:r>
            <a:r>
              <a:rPr lang="en-US" sz="1900" b="1" dirty="0" err="1">
                <a:solidFill>
                  <a:srgbClr val="FF0000"/>
                </a:solidFill>
              </a:rPr>
              <a:t>polymerisation</a:t>
            </a:r>
            <a:r>
              <a:rPr lang="en-US" sz="1900" dirty="0"/>
              <a:t>.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1900" dirty="0"/>
              <a:t>For example </a:t>
            </a:r>
            <a:r>
              <a:rPr lang="en-US" sz="1900" dirty="0" err="1"/>
              <a:t>ethene</a:t>
            </a:r>
            <a:r>
              <a:rPr lang="en-US" sz="1900" dirty="0"/>
              <a:t> </a:t>
            </a:r>
            <a:r>
              <a:rPr lang="en-US" sz="1900" dirty="0" err="1"/>
              <a:t>polymerises</a:t>
            </a:r>
            <a:r>
              <a:rPr lang="en-US" sz="1900" dirty="0"/>
              <a:t> like this</a:t>
            </a:r>
            <a:r>
              <a:rPr lang="en-US" sz="1900" dirty="0" smtClean="0"/>
              <a:t>:</a:t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endParaRPr lang="en-US" sz="1900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1900" dirty="0" smtClean="0"/>
              <a:t>The </a:t>
            </a:r>
            <a:r>
              <a:rPr lang="en-US" sz="1900" dirty="0"/>
              <a:t>product is </a:t>
            </a:r>
            <a:r>
              <a:rPr lang="en-US" sz="1900" b="1" dirty="0">
                <a:solidFill>
                  <a:srgbClr val="FF0000"/>
                </a:solidFill>
              </a:rPr>
              <a:t>poly(</a:t>
            </a:r>
            <a:r>
              <a:rPr lang="en-US" sz="1900" b="1" dirty="0" err="1">
                <a:solidFill>
                  <a:srgbClr val="FF0000"/>
                </a:solidFill>
              </a:rPr>
              <a:t>ethene</a:t>
            </a:r>
            <a:r>
              <a:rPr lang="en-US" sz="1900" b="1" dirty="0">
                <a:solidFill>
                  <a:srgbClr val="FF0000"/>
                </a:solidFill>
              </a:rPr>
              <a:t>)</a:t>
            </a:r>
            <a:r>
              <a:rPr lang="en-US" sz="1900" dirty="0"/>
              <a:t> or </a:t>
            </a:r>
            <a:r>
              <a:rPr lang="en-US" sz="1900" b="1" dirty="0">
                <a:solidFill>
                  <a:srgbClr val="FF0000"/>
                </a:solidFill>
              </a:rPr>
              <a:t>polythene</a:t>
            </a:r>
            <a:r>
              <a:rPr lang="en-US" sz="1900" dirty="0"/>
              <a:t>. The chain can be </a:t>
            </a:r>
            <a:r>
              <a:rPr lang="en-US" sz="1900" dirty="0" smtClean="0"/>
              <a:t>many thousands </a:t>
            </a:r>
            <a:r>
              <a:rPr lang="en-US" sz="1900" dirty="0"/>
              <a:t>of carbon atoms long!</a:t>
            </a:r>
            <a:endParaRPr lang="en-US" sz="1900" b="1" dirty="0"/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60" y="3573016"/>
            <a:ext cx="5544616" cy="252028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372200" y="1139641"/>
            <a:ext cx="2520280" cy="5529719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 way to show it …</a:t>
            </a:r>
          </a:p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show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polymerisation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 way, like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this: </a:t>
            </a:r>
            <a:r>
              <a:rPr lang="en-US" sz="20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stands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very large number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000" u="sng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 rot="1078849">
            <a:off x="8568691" y="953327"/>
            <a:ext cx="479130" cy="468955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3034" y="3356992"/>
            <a:ext cx="1921414" cy="3156609"/>
          </a:xfrm>
          <a:prstGeom prst="rect">
            <a:avLst/>
          </a:prstGeom>
        </p:spPr>
      </p:pic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8244408" y="443711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6226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17.6 – The Alkenes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60486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sz="2400" b="1" dirty="0" smtClean="0">
                <a:solidFill>
                  <a:srgbClr val="C00000"/>
                </a:solidFill>
              </a:rPr>
              <a:t>A </a:t>
            </a:r>
            <a:r>
              <a:rPr lang="en-US" sz="2400" b="1" dirty="0">
                <a:solidFill>
                  <a:srgbClr val="C00000"/>
                </a:solidFill>
              </a:rPr>
              <a:t>test for unsaturation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2400" dirty="0"/>
              <a:t>You can use </a:t>
            </a:r>
            <a:r>
              <a:rPr lang="en-US" sz="2400" b="1" dirty="0">
                <a:solidFill>
                  <a:srgbClr val="FF0000"/>
                </a:solidFill>
              </a:rPr>
              <a:t>bromine water </a:t>
            </a:r>
            <a:r>
              <a:rPr lang="en-US" sz="2400" dirty="0"/>
              <a:t>to test whether a hydrocarbon is unsaturated.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2400" dirty="0"/>
              <a:t>It is an orange solution of bromine in water. If a </a:t>
            </a:r>
            <a:r>
              <a:rPr lang="en-US" sz="2400" dirty="0" smtClean="0"/>
              <a:t>C=C </a:t>
            </a:r>
            <a:r>
              <a:rPr lang="en-US" sz="2400" dirty="0"/>
              <a:t>bond is present, </a:t>
            </a:r>
            <a:r>
              <a:rPr lang="en-US" sz="2400" dirty="0" smtClean="0"/>
              <a:t>an addition </a:t>
            </a:r>
            <a:r>
              <a:rPr lang="en-US" sz="2400" dirty="0"/>
              <a:t>reaction takes place and the colour disappears. For </a:t>
            </a:r>
            <a:r>
              <a:rPr lang="en-US" sz="2400" dirty="0" smtClean="0"/>
              <a:t>example:</a:t>
            </a:r>
            <a:endParaRPr lang="en-US" sz="2400" b="1" dirty="0"/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0" y="1130282"/>
            <a:ext cx="2506337" cy="326611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372199" y="4477703"/>
            <a:ext cx="25063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 dirty="0">
                <a:latin typeface="FrutigerLTStd-Light"/>
              </a:rPr>
              <a:t>Polythene is used to make </a:t>
            </a:r>
            <a:r>
              <a:rPr lang="en-US" sz="2000" dirty="0" smtClean="0">
                <a:latin typeface="FrutigerLTStd-Light"/>
              </a:rPr>
              <a:t>plastic bottles</a:t>
            </a:r>
            <a:r>
              <a:rPr lang="en-US" sz="2000" dirty="0">
                <a:latin typeface="FrutigerLTStd-Light"/>
              </a:rPr>
              <a:t>, plastic bags, plastic sheeting …</a:t>
            </a:r>
            <a:endParaRPr lang="en-GB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927" y="3941439"/>
            <a:ext cx="3354961" cy="19378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0351" y="3807938"/>
            <a:ext cx="2017833" cy="19932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1899" y="4268162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→</a:t>
            </a:r>
            <a:endParaRPr lang="en-GB" sz="4000" dirty="0"/>
          </a:p>
        </p:txBody>
      </p:sp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8244408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98815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17.6 – The Alkenes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sz="2400" b="1" dirty="0" smtClean="0">
                <a:solidFill>
                  <a:srgbClr val="C00000"/>
                </a:solidFill>
              </a:rPr>
              <a:t>Isomers </a:t>
            </a:r>
            <a:r>
              <a:rPr lang="en-US" sz="2400" b="1" dirty="0">
                <a:solidFill>
                  <a:srgbClr val="C00000"/>
                </a:solidFill>
              </a:rPr>
              <a:t>in the alkene family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2400" dirty="0"/>
              <a:t>In alkenes, the chains can branch in different ways, and the double </a:t>
            </a:r>
            <a:r>
              <a:rPr lang="en-US" sz="2400" dirty="0" smtClean="0"/>
              <a:t>bonds can </a:t>
            </a:r>
            <a:r>
              <a:rPr lang="en-US" sz="2400" dirty="0"/>
              <a:t>be in different positions.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2400" dirty="0"/>
              <a:t>Compare the three compounds below. All three have the formula C</a:t>
            </a:r>
            <a:r>
              <a:rPr lang="en-US" sz="2400" baseline="-25000" dirty="0"/>
              <a:t>4</a:t>
            </a:r>
            <a:r>
              <a:rPr lang="en-US" sz="2400" dirty="0"/>
              <a:t>H</a:t>
            </a:r>
            <a:r>
              <a:rPr lang="en-US" sz="2400" baseline="-25000" dirty="0"/>
              <a:t>8</a:t>
            </a:r>
            <a:r>
              <a:rPr lang="en-US" sz="2400" dirty="0"/>
              <a:t>, </a:t>
            </a:r>
            <a:r>
              <a:rPr lang="en-US" sz="2400" dirty="0" smtClean="0"/>
              <a:t>but they </a:t>
            </a:r>
            <a:r>
              <a:rPr lang="en-US" sz="2400" dirty="0"/>
              <a:t>have different structures. So they are isomers</a:t>
            </a:r>
            <a:r>
              <a:rPr lang="en-US" sz="2400" dirty="0" smtClean="0"/>
              <a:t>.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sz="2400" b="1" dirty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sz="2400" b="1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sz="2400" b="1" dirty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sz="2400" b="1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sz="2400" b="1" dirty="0"/>
          </a:p>
          <a:p>
            <a:pPr>
              <a:buClr>
                <a:srgbClr val="C00000"/>
              </a:buClr>
              <a:buSzPct val="90000"/>
            </a:pPr>
            <a:endParaRPr lang="en-US" sz="2400" b="1" dirty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sz="2400" b="1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2400" dirty="0"/>
              <a:t>Now look at the numbers in their three names. What do these tell you?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832" y="3442380"/>
            <a:ext cx="8677647" cy="2169414"/>
          </a:xfrm>
          <a:prstGeom prst="rect">
            <a:avLst/>
          </a:prstGeom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244408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6406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17.6 – The Alkenes</a:t>
            </a:r>
            <a:endParaRPr lang="en-GB" sz="36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44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3030" b="1" dirty="0" smtClean="0"/>
              <a:t>a</a:t>
            </a:r>
            <a:r>
              <a:rPr lang="en-US" sz="3030" dirty="0" smtClean="0"/>
              <a:t> </a:t>
            </a:r>
            <a:r>
              <a:rPr lang="en-US" sz="3030" dirty="0"/>
              <a:t>Name the two simplest </a:t>
            </a:r>
            <a:r>
              <a:rPr lang="en-US" sz="3030" dirty="0" smtClean="0"/>
              <a:t>alkenes.</a:t>
            </a:r>
            <a:br>
              <a:rPr lang="en-US" sz="3030" dirty="0" smtClean="0"/>
            </a:br>
            <a:r>
              <a:rPr lang="en-US" sz="3030" b="1" dirty="0" smtClean="0"/>
              <a:t>b</a:t>
            </a:r>
            <a:r>
              <a:rPr lang="en-US" sz="3030" dirty="0" smtClean="0"/>
              <a:t> </a:t>
            </a:r>
            <a:r>
              <a:rPr lang="en-US" sz="3030" dirty="0"/>
              <a:t>Now draw their structural formulae.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3030" dirty="0" smtClean="0"/>
              <a:t>What </a:t>
            </a:r>
            <a:r>
              <a:rPr lang="en-US" sz="3030" dirty="0"/>
              <a:t>makes alkenes react so differently from alkanes?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3030" dirty="0" err="1" smtClean="0"/>
              <a:t>Ethene</a:t>
            </a:r>
            <a:r>
              <a:rPr lang="en-US" sz="3030" dirty="0" smtClean="0"/>
              <a:t> </a:t>
            </a:r>
            <a:r>
              <a:rPr lang="en-US" sz="3030" dirty="0"/>
              <a:t>can </a:t>
            </a:r>
            <a:r>
              <a:rPr lang="en-US" sz="3030" dirty="0" err="1"/>
              <a:t>polymerise</a:t>
            </a:r>
            <a:r>
              <a:rPr lang="en-US" sz="3030" dirty="0"/>
              <a:t>. What does that mean?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3030" b="1" dirty="0" smtClean="0"/>
              <a:t>a</a:t>
            </a:r>
            <a:r>
              <a:rPr lang="en-US" sz="3030" dirty="0" smtClean="0"/>
              <a:t> </a:t>
            </a:r>
            <a:r>
              <a:rPr lang="en-US" sz="3030" dirty="0"/>
              <a:t>Propene is unsaturated. What does that </a:t>
            </a:r>
            <a:r>
              <a:rPr lang="en-US" sz="3030" dirty="0" smtClean="0"/>
              <a:t>mean?</a:t>
            </a:r>
            <a:br>
              <a:rPr lang="en-US" sz="3030" dirty="0" smtClean="0"/>
            </a:br>
            <a:r>
              <a:rPr lang="en-US" sz="3030" b="1" dirty="0" smtClean="0"/>
              <a:t>b</a:t>
            </a:r>
            <a:r>
              <a:rPr lang="en-US" sz="3030" dirty="0" smtClean="0"/>
              <a:t> </a:t>
            </a:r>
            <a:r>
              <a:rPr lang="en-US" sz="3030" dirty="0"/>
              <a:t>Write an equation for its reaction with bromine.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3030" dirty="0" smtClean="0"/>
              <a:t>How </a:t>
            </a:r>
            <a:r>
              <a:rPr lang="en-US" sz="3030" dirty="0"/>
              <a:t>would you turn propene </a:t>
            </a:r>
            <a:r>
              <a:rPr lang="en-US" sz="3030" dirty="0" smtClean="0"/>
              <a:t>into:</a:t>
            </a:r>
            <a:br>
              <a:rPr lang="en-US" sz="3030" dirty="0" smtClean="0"/>
            </a:br>
            <a:r>
              <a:rPr lang="en-US" sz="3030" b="1" dirty="0" smtClean="0"/>
              <a:t>a</a:t>
            </a:r>
            <a:r>
              <a:rPr lang="en-US" sz="3030" dirty="0" smtClean="0"/>
              <a:t> </a:t>
            </a:r>
            <a:r>
              <a:rPr lang="en-US" sz="3030" dirty="0"/>
              <a:t>propane? </a:t>
            </a:r>
            <a:r>
              <a:rPr lang="en-US" sz="3030" dirty="0" smtClean="0"/>
              <a:t>  </a:t>
            </a:r>
            <a:r>
              <a:rPr lang="en-US" sz="3030" b="1" dirty="0" smtClean="0"/>
              <a:t>b</a:t>
            </a:r>
            <a:r>
              <a:rPr lang="en-US" sz="3030" dirty="0" smtClean="0"/>
              <a:t> </a:t>
            </a:r>
            <a:r>
              <a:rPr lang="en-US" sz="3030" dirty="0"/>
              <a:t>propanol?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4686235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8244408" y="573325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419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17.7 – The Alcohols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sz="2000" b="1" dirty="0" smtClean="0">
                <a:solidFill>
                  <a:srgbClr val="C00000"/>
                </a:solidFill>
              </a:rPr>
              <a:t>What </a:t>
            </a:r>
            <a:r>
              <a:rPr lang="en-US" sz="2000" b="1" dirty="0">
                <a:solidFill>
                  <a:srgbClr val="C00000"/>
                </a:solidFill>
              </a:rPr>
              <a:t>are alcohols?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2000" dirty="0"/>
              <a:t>The alcohols are the family of organic compounds that contain the </a:t>
            </a:r>
            <a:r>
              <a:rPr lang="en-US" sz="2000" dirty="0" smtClean="0"/>
              <a:t>OH group</a:t>
            </a:r>
            <a:r>
              <a:rPr lang="en-US" sz="2000" dirty="0"/>
              <a:t>. This table shows the first four members</a:t>
            </a:r>
            <a:r>
              <a:rPr lang="en-US" sz="2000" dirty="0" smtClean="0"/>
              <a:t>:</a:t>
            </a:r>
            <a:br>
              <a:rPr lang="en-US" sz="20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2000" dirty="0"/>
              <a:t>Note that:</a:t>
            </a:r>
          </a:p>
          <a:p>
            <a:pPr marL="723900" indent="-361950">
              <a:buClr>
                <a:srgbClr val="C00000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sz="2000" dirty="0" smtClean="0"/>
              <a:t>they </a:t>
            </a:r>
            <a:r>
              <a:rPr lang="en-US" sz="2000" dirty="0"/>
              <a:t>form a homologous series, with the general formula </a:t>
            </a:r>
            <a:r>
              <a:rPr lang="en-US" sz="2000" dirty="0" smtClean="0"/>
              <a:t>CnH</a:t>
            </a:r>
            <a:r>
              <a:rPr lang="en-US" sz="2000" baseline="-25000" dirty="0" smtClean="0"/>
              <a:t>2n+1</a:t>
            </a:r>
            <a:r>
              <a:rPr lang="en-US" sz="2000" dirty="0" smtClean="0"/>
              <a:t>OH</a:t>
            </a:r>
            <a:r>
              <a:rPr lang="en-US" sz="2000" dirty="0"/>
              <a:t>.</a:t>
            </a:r>
          </a:p>
          <a:p>
            <a:pPr marL="723900" indent="-361950">
              <a:buClr>
                <a:srgbClr val="C00000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sz="2000" dirty="0" smtClean="0"/>
              <a:t>their </a:t>
            </a:r>
            <a:r>
              <a:rPr lang="en-US" sz="2000" dirty="0"/>
              <a:t>OH functional group means they will all react in a similar way.</a:t>
            </a:r>
          </a:p>
          <a:p>
            <a:pPr marL="723900" indent="-361950">
              <a:buClr>
                <a:srgbClr val="C00000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sz="2000" dirty="0" smtClean="0"/>
              <a:t>two </a:t>
            </a:r>
            <a:r>
              <a:rPr lang="en-US" sz="2000" dirty="0"/>
              <a:t>of the names above have -1- in. This tells you that the OH </a:t>
            </a:r>
            <a:r>
              <a:rPr lang="en-US" sz="2000" dirty="0" smtClean="0"/>
              <a:t>group is </a:t>
            </a:r>
            <a:r>
              <a:rPr lang="en-US" sz="2000" dirty="0"/>
              <a:t>attached to a carbon atom at one end of the chain.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334404"/>
              </p:ext>
            </p:extLst>
          </p:nvPr>
        </p:nvGraphicFramePr>
        <p:xfrm>
          <a:off x="179512" y="2132856"/>
          <a:ext cx="8712970" cy="3043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8255"/>
                <a:gridCol w="1264073"/>
                <a:gridCol w="1728192"/>
                <a:gridCol w="1872208"/>
                <a:gridCol w="2160242"/>
              </a:tblGrid>
              <a:tr h="432048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IE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Alcohol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Methanol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Ethanol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Propan-1-ol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Butan-1-ol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Formula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</a:t>
                      </a:r>
                      <a:r>
                        <a:rPr kumimoji="0" lang="en-GB" sz="1800" b="1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OH</a:t>
                      </a:r>
                      <a:endParaRPr kumimoji="0" lang="en-GB" sz="1800" b="1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OH</a:t>
                      </a:r>
                      <a:endParaRPr kumimoji="0" lang="en-GB" sz="1800" b="1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OH</a:t>
                      </a:r>
                      <a:endParaRPr kumimoji="0" lang="en-GB" sz="1800" b="1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OH</a:t>
                      </a:r>
                      <a:endParaRPr kumimoji="0" lang="en-GB" sz="1800" b="1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106358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Structural formula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  <a:tr h="641008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Number of carbon atoms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Boiling </a:t>
                      </a:r>
                      <a:r>
                        <a:rPr kumimoji="0" lang="en-GB" sz="1800" b="1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pt</a:t>
                      </a:r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°C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  <a:r>
                        <a:rPr kumimoji="0" lang="en-IE" sz="18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78</a:t>
                      </a:r>
                      <a:r>
                        <a:rPr kumimoji="0" lang="en-IE" sz="18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87</a:t>
                      </a:r>
                      <a:r>
                        <a:rPr kumimoji="0" lang="en-IE" sz="18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117</a:t>
                      </a:r>
                      <a:r>
                        <a:rPr kumimoji="0" lang="en-IE" sz="18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4247" y="3068960"/>
            <a:ext cx="2022355" cy="8640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2040" y="3068961"/>
            <a:ext cx="1728192" cy="8640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3848" y="3024340"/>
            <a:ext cx="1634540" cy="9807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7704" y="2996952"/>
            <a:ext cx="1152128" cy="964098"/>
          </a:xfrm>
          <a:prstGeom prst="rect">
            <a:avLst/>
          </a:prstGeom>
        </p:spPr>
      </p:pic>
      <p:sp>
        <p:nvSpPr>
          <p:cNvPr id="11" name="TextBox 10">
            <a:hlinkClick r:id="rId7" action="ppaction://hlinksldjump"/>
          </p:cNvPr>
          <p:cNvSpPr txBox="1"/>
          <p:nvPr/>
        </p:nvSpPr>
        <p:spPr>
          <a:xfrm>
            <a:off x="8244408" y="389414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8048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17.7 – The Alcohols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99684" y="1146379"/>
            <a:ext cx="529284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sz="2600" b="1" dirty="0" smtClean="0">
                <a:solidFill>
                  <a:srgbClr val="C00000"/>
                </a:solidFill>
              </a:rPr>
              <a:t>Ethanol</a:t>
            </a:r>
            <a:r>
              <a:rPr lang="en-US" sz="2600" b="1" dirty="0">
                <a:solidFill>
                  <a:srgbClr val="C00000"/>
                </a:solidFill>
              </a:rPr>
              <a:t>, an important alcohol</a:t>
            </a:r>
          </a:p>
          <a:p>
            <a:pPr marL="361950" indent="-361950">
              <a:buClr>
                <a:srgbClr val="C00000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sz="2600" dirty="0" smtClean="0"/>
              <a:t>Ethanol </a:t>
            </a:r>
            <a:r>
              <a:rPr lang="en-US" sz="2600" dirty="0"/>
              <a:t>is the alcohol in alcoholic drinks.</a:t>
            </a:r>
          </a:p>
          <a:p>
            <a:pPr marL="361950" indent="-361950">
              <a:buClr>
                <a:srgbClr val="C00000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sz="2600" dirty="0" smtClean="0"/>
              <a:t>It </a:t>
            </a:r>
            <a:r>
              <a:rPr lang="en-US" sz="2600" dirty="0"/>
              <a:t>is a good solvent. It dissolves many substances that do not </a:t>
            </a:r>
            <a:r>
              <a:rPr lang="en-US" sz="2600" dirty="0" smtClean="0"/>
              <a:t>dissolve in </a:t>
            </a:r>
            <a:r>
              <a:rPr lang="en-US" sz="2600" dirty="0"/>
              <a:t>water.</a:t>
            </a:r>
          </a:p>
          <a:p>
            <a:pPr marL="361950" indent="-361950">
              <a:buClr>
                <a:srgbClr val="C00000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sz="2600" dirty="0" smtClean="0"/>
              <a:t>It </a:t>
            </a:r>
            <a:r>
              <a:rPr lang="en-US" sz="2600" dirty="0"/>
              <a:t>evaporates easily – it is volatile. That makes it a suitable solvent </a:t>
            </a:r>
            <a:r>
              <a:rPr lang="en-US" sz="2600" dirty="0" smtClean="0"/>
              <a:t>to use </a:t>
            </a:r>
            <a:r>
              <a:rPr lang="en-US" sz="2600" dirty="0"/>
              <a:t>in glues, printing inks, perfumes, and aftershave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584" r="7950"/>
          <a:stretch/>
        </p:blipFill>
        <p:spPr>
          <a:xfrm>
            <a:off x="5472357" y="1115627"/>
            <a:ext cx="3420123" cy="223067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9684" y="5589240"/>
            <a:ext cx="6368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 dirty="0">
                <a:latin typeface="FrutigerLTStd-Light"/>
              </a:rPr>
              <a:t>Corn (maize) is widely grown </a:t>
            </a:r>
            <a:r>
              <a:rPr lang="en-US" sz="2000" dirty="0" smtClean="0">
                <a:latin typeface="FrutigerLTStd-Light"/>
              </a:rPr>
              <a:t>in the </a:t>
            </a:r>
            <a:r>
              <a:rPr lang="en-US" sz="2000" dirty="0">
                <a:latin typeface="FrutigerLTStd-Light"/>
              </a:rPr>
              <a:t>USA to make ethanol, for car </a:t>
            </a:r>
            <a:r>
              <a:rPr lang="en-US" sz="2000" dirty="0" smtClean="0">
                <a:latin typeface="FrutigerLTStd-Light"/>
              </a:rPr>
              <a:t>fuel. Fuel </a:t>
            </a:r>
            <a:r>
              <a:rPr lang="en-US" sz="2000" dirty="0">
                <a:latin typeface="FrutigerLTStd-Light"/>
              </a:rPr>
              <a:t>made from plant material, </a:t>
            </a:r>
            <a:r>
              <a:rPr lang="en-US" sz="2000" dirty="0" smtClean="0">
                <a:latin typeface="FrutigerLTStd-Light"/>
              </a:rPr>
              <a:t>using yeast </a:t>
            </a:r>
            <a:r>
              <a:rPr lang="en-US" sz="2000" dirty="0">
                <a:latin typeface="FrutigerLTStd-Light"/>
              </a:rPr>
              <a:t>or bacteria, is called biofuel.</a:t>
            </a:r>
            <a:endParaRPr lang="en-GB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150"/>
          <a:stretch/>
        </p:blipFill>
        <p:spPr>
          <a:xfrm>
            <a:off x="6649434" y="3931072"/>
            <a:ext cx="2243045" cy="268808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472357" y="3346297"/>
            <a:ext cx="3420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FrutigerLTStd-Light"/>
              </a:rPr>
              <a:t>Ethanol is used as a solvent </a:t>
            </a:r>
            <a:r>
              <a:rPr lang="en-US" sz="1600" dirty="0" smtClean="0">
                <a:latin typeface="FrutigerLTStd-Light"/>
              </a:rPr>
              <a:t>for perfume</a:t>
            </a:r>
            <a:r>
              <a:rPr lang="en-US" sz="1600" dirty="0">
                <a:latin typeface="FrutigerLTStd-Light"/>
              </a:rPr>
              <a:t>. Why?</a:t>
            </a:r>
            <a:endParaRPr lang="en-GB" sz="1600" dirty="0"/>
          </a:p>
        </p:txBody>
      </p:sp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8300524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8487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17.7 – The Alcohols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sz="2100" b="1" dirty="0" smtClean="0">
                <a:solidFill>
                  <a:srgbClr val="C00000"/>
                </a:solidFill>
              </a:rPr>
              <a:t>Two </a:t>
            </a:r>
            <a:r>
              <a:rPr lang="en-US" sz="2100" b="1" dirty="0">
                <a:solidFill>
                  <a:srgbClr val="C00000"/>
                </a:solidFill>
              </a:rPr>
              <a:t>ways to make ethanol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2100" dirty="0"/>
              <a:t>Ethanol is made in two ways, one biological and one chemical.</a:t>
            </a:r>
          </a:p>
          <a:p>
            <a:pPr marL="457200" indent="-457200">
              <a:buClr>
                <a:srgbClr val="C00000"/>
              </a:buClr>
              <a:buSzPct val="100000"/>
              <a:buFont typeface="+mj-lt"/>
              <a:buAutoNum type="arabicPeriod" startAt="2"/>
            </a:pPr>
            <a:r>
              <a:rPr lang="en-US" sz="2100" b="1" dirty="0" smtClean="0">
                <a:solidFill>
                  <a:srgbClr val="C00000"/>
                </a:solidFill>
              </a:rPr>
              <a:t>By </a:t>
            </a:r>
            <a:r>
              <a:rPr lang="en-US" sz="2100" b="1" dirty="0">
                <a:solidFill>
                  <a:srgbClr val="C00000"/>
                </a:solidFill>
              </a:rPr>
              <a:t>fermentation – the biological </a:t>
            </a:r>
            <a:r>
              <a:rPr lang="en-US" sz="2100" b="1" dirty="0" smtClean="0">
                <a:solidFill>
                  <a:srgbClr val="C00000"/>
                </a:solidFill>
              </a:rPr>
              <a:t>way</a:t>
            </a:r>
            <a:br>
              <a:rPr lang="en-US" sz="2100" b="1" dirty="0" smtClean="0">
                <a:solidFill>
                  <a:srgbClr val="C00000"/>
                </a:solidFill>
              </a:rPr>
            </a:br>
            <a:r>
              <a:rPr lang="en-US" sz="2100" dirty="0" smtClean="0"/>
              <a:t>Ethanol </a:t>
            </a:r>
            <a:r>
              <a:rPr lang="en-US" sz="2100" dirty="0"/>
              <a:t>is made from glucose using yeast, in the absence of </a:t>
            </a:r>
            <a:r>
              <a:rPr lang="en-US" sz="2100" dirty="0" smtClean="0"/>
              <a:t>air:</a:t>
            </a:r>
            <a:br>
              <a:rPr lang="en-US" sz="2100" dirty="0" smtClean="0"/>
            </a:br>
            <a:r>
              <a:rPr lang="en-US" sz="2100" b="1" dirty="0" smtClean="0">
                <a:solidFill>
                  <a:srgbClr val="FF0000"/>
                </a:solidFill>
              </a:rPr>
              <a:t>C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6</a:t>
            </a:r>
            <a:r>
              <a:rPr lang="en-US" sz="2100" b="1" dirty="0" smtClean="0">
                <a:solidFill>
                  <a:srgbClr val="FF0000"/>
                </a:solidFill>
              </a:rPr>
              <a:t>H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12</a:t>
            </a:r>
            <a:r>
              <a:rPr lang="en-US" sz="2100" b="1" dirty="0" smtClean="0">
                <a:solidFill>
                  <a:srgbClr val="FF0000"/>
                </a:solidFill>
              </a:rPr>
              <a:t>O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6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	       2C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100" b="1" dirty="0" smtClean="0">
                <a:solidFill>
                  <a:srgbClr val="FF0000"/>
                </a:solidFill>
              </a:rPr>
              <a:t>H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5</a:t>
            </a:r>
            <a:r>
              <a:rPr lang="en-US" sz="2100" b="1" dirty="0" smtClean="0">
                <a:solidFill>
                  <a:srgbClr val="FF0000"/>
                </a:solidFill>
              </a:rPr>
              <a:t>OH 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 err="1">
                <a:solidFill>
                  <a:srgbClr val="FF0000"/>
                </a:solidFill>
              </a:rPr>
              <a:t>aq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+      2CO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100" b="1" dirty="0" smtClean="0">
                <a:solidFill>
                  <a:srgbClr val="FF0000"/>
                </a:solidFill>
              </a:rPr>
              <a:t> (</a:t>
            </a:r>
            <a:r>
              <a:rPr lang="en-US" sz="2100" b="1" i="1" dirty="0" smtClean="0">
                <a:solidFill>
                  <a:srgbClr val="FF0000"/>
                </a:solidFill>
              </a:rPr>
              <a:t>g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      + energy</a:t>
            </a:r>
            <a:br>
              <a:rPr lang="en-US" sz="2100" b="1" dirty="0" smtClean="0">
                <a:solidFill>
                  <a:srgbClr val="FF0000"/>
                </a:solidFill>
              </a:rPr>
            </a:br>
            <a:r>
              <a:rPr lang="en-US" sz="2100" dirty="0" smtClean="0"/>
              <a:t>     glucose 			 ethanol         carbon </a:t>
            </a:r>
            <a:r>
              <a:rPr lang="en-US" sz="2100" dirty="0"/>
              <a:t>dioxide</a:t>
            </a:r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100" dirty="0" smtClean="0"/>
              <a:t>Yeast </a:t>
            </a:r>
            <a:r>
              <a:rPr lang="en-US" sz="2100" dirty="0"/>
              <a:t>is a mass of living cells. The enzymes in it </a:t>
            </a:r>
            <a:r>
              <a:rPr lang="en-US" sz="2100" dirty="0" err="1"/>
              <a:t>catalyse</a:t>
            </a:r>
            <a:r>
              <a:rPr lang="en-US" sz="2100" dirty="0"/>
              <a:t> </a:t>
            </a:r>
            <a:r>
              <a:rPr lang="en-US" sz="2100" dirty="0" smtClean="0"/>
              <a:t>the reaction</a:t>
            </a:r>
            <a:r>
              <a:rPr lang="en-US" sz="2100" dirty="0"/>
              <a:t>. (See page 142.)</a:t>
            </a:r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100" dirty="0" smtClean="0"/>
              <a:t>The </a:t>
            </a:r>
            <a:r>
              <a:rPr lang="en-US" sz="2100" dirty="0"/>
              <a:t>process is called fermentation, and it is exothermic.</a:t>
            </a:r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100" dirty="0" smtClean="0"/>
              <a:t>Ethanol </a:t>
            </a:r>
            <a:r>
              <a:rPr lang="en-US" sz="2100" dirty="0"/>
              <a:t>can be made in this way from any substance that </a:t>
            </a:r>
            <a:r>
              <a:rPr lang="en-US" sz="2100" dirty="0" smtClean="0"/>
              <a:t>contains sugar</a:t>
            </a:r>
            <a:r>
              <a:rPr lang="en-US" sz="2100" dirty="0"/>
              <a:t>, starch, or cellulose. (These break down to glucose.) </a:t>
            </a:r>
            <a:r>
              <a:rPr lang="en-US" sz="2100" dirty="0" smtClean="0"/>
              <a:t>For example </a:t>
            </a:r>
            <a:r>
              <a:rPr lang="en-US" sz="2100" dirty="0"/>
              <a:t>it can be made from sugarcane, maize, potatoes, and wood.</a:t>
            </a:r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100" dirty="0" smtClean="0"/>
              <a:t>The </a:t>
            </a:r>
            <a:r>
              <a:rPr lang="en-US" sz="2100" dirty="0"/>
              <a:t>yeast stops working when the % of ethanol reaches a </a:t>
            </a:r>
            <a:r>
              <a:rPr lang="en-US" sz="2100" dirty="0" smtClean="0"/>
              <a:t>certain level</a:t>
            </a:r>
            <a:r>
              <a:rPr lang="en-US" sz="2100" dirty="0"/>
              <a:t>, or if the mixture gets too warm.</a:t>
            </a:r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100" dirty="0" smtClean="0"/>
              <a:t>The </a:t>
            </a:r>
            <a:r>
              <a:rPr lang="en-US" sz="2100" dirty="0"/>
              <a:t>ethanol is separated from the final mixture by fractional distillation.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2420888"/>
            <a:ext cx="92204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E" sz="1400" dirty="0" smtClean="0"/>
              <a:t>Enzymes</a:t>
            </a:r>
          </a:p>
          <a:p>
            <a:pPr algn="ctr">
              <a:lnSpc>
                <a:spcPct val="150000"/>
              </a:lnSpc>
            </a:pPr>
            <a:r>
              <a:rPr lang="en-IE" sz="1400" dirty="0" smtClean="0"/>
              <a:t>In yeast</a:t>
            </a:r>
            <a:endParaRPr lang="en-GB" sz="1400" dirty="0"/>
          </a:p>
        </p:txBody>
      </p:sp>
      <p:cxnSp>
        <p:nvCxnSpPr>
          <p:cNvPr id="5" name="Straight Arrow Connector 4"/>
          <p:cNvCxnSpPr>
            <a:stCxn id="3" idx="1"/>
            <a:endCxn id="3" idx="3"/>
          </p:cNvCxnSpPr>
          <p:nvPr/>
        </p:nvCxnSpPr>
        <p:spPr>
          <a:xfrm>
            <a:off x="2339752" y="2790220"/>
            <a:ext cx="92204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244408" y="386104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2666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17.7 – The Alcohols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sz="2600" b="1" dirty="0" smtClean="0">
                <a:solidFill>
                  <a:srgbClr val="C00000"/>
                </a:solidFill>
              </a:rPr>
              <a:t>By </a:t>
            </a:r>
            <a:r>
              <a:rPr lang="en-US" sz="2600" b="1" dirty="0">
                <a:solidFill>
                  <a:srgbClr val="C00000"/>
                </a:solidFill>
              </a:rPr>
              <a:t>the hydration of </a:t>
            </a:r>
            <a:r>
              <a:rPr lang="en-US" sz="2600" b="1" dirty="0" err="1">
                <a:solidFill>
                  <a:srgbClr val="C00000"/>
                </a:solidFill>
              </a:rPr>
              <a:t>ethene</a:t>
            </a:r>
            <a:r>
              <a:rPr lang="en-US" sz="2600" b="1" dirty="0">
                <a:solidFill>
                  <a:srgbClr val="C00000"/>
                </a:solidFill>
              </a:rPr>
              <a:t> – the chemical way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2600" i="1" dirty="0"/>
              <a:t>Hydration</a:t>
            </a:r>
            <a:r>
              <a:rPr lang="en-US" sz="2600" dirty="0"/>
              <a:t> means water is added on. This is an </a:t>
            </a:r>
            <a:r>
              <a:rPr lang="en-US" sz="2600" b="1" dirty="0">
                <a:solidFill>
                  <a:srgbClr val="FF0000"/>
                </a:solidFill>
              </a:rPr>
              <a:t>addition reaction</a:t>
            </a:r>
            <a:r>
              <a:rPr lang="en-US" sz="2600" dirty="0" smtClean="0"/>
              <a:t>.</a:t>
            </a:r>
            <a:br>
              <a:rPr lang="en-US" sz="2600" dirty="0" smtClean="0"/>
            </a:b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/>
            </a:r>
            <a:br>
              <a:rPr lang="en-US" sz="2600" dirty="0" smtClean="0"/>
            </a:br>
            <a:endParaRPr lang="en-US" sz="2600" dirty="0" smtClean="0"/>
          </a:p>
          <a:p>
            <a:pPr>
              <a:buClr>
                <a:srgbClr val="C00000"/>
              </a:buClr>
              <a:buSzPct val="90000"/>
            </a:pPr>
            <a:endParaRPr lang="en-US" sz="2600" dirty="0" smtClean="0"/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600" dirty="0"/>
              <a:t>The reaction is reversible, and exothermic.</a:t>
            </a:r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600" dirty="0" smtClean="0"/>
              <a:t>High </a:t>
            </a:r>
            <a:r>
              <a:rPr lang="en-US" sz="2600" dirty="0"/>
              <a:t>pressure and a low temperature would give the best yield.</a:t>
            </a:r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600" dirty="0"/>
              <a:t>But in practice the reaction is carried out at 570 °C, to give a </a:t>
            </a:r>
            <a:r>
              <a:rPr lang="en-US" sz="2600" dirty="0" smtClean="0"/>
              <a:t>decent rate </a:t>
            </a:r>
            <a:r>
              <a:rPr lang="en-US" sz="2600" dirty="0"/>
              <a:t>of reaction.</a:t>
            </a:r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600" dirty="0" smtClean="0"/>
              <a:t>A </a:t>
            </a:r>
            <a:r>
              <a:rPr lang="en-US" sz="2600" dirty="0"/>
              <a:t>catalyst is also used, to speed up the reaction.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2492895"/>
            <a:ext cx="8700971" cy="1800201"/>
          </a:xfrm>
          <a:prstGeom prst="rect">
            <a:avLst/>
          </a:prstGeom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244408" y="389414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0439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17.7 – The Alcohols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sz="2600" b="1" dirty="0" smtClean="0">
                <a:solidFill>
                  <a:srgbClr val="C00000"/>
                </a:solidFill>
              </a:rPr>
              <a:t>Ethanol </a:t>
            </a:r>
            <a:r>
              <a:rPr lang="en-US" sz="2600" b="1" dirty="0">
                <a:solidFill>
                  <a:srgbClr val="C00000"/>
                </a:solidFill>
              </a:rPr>
              <a:t>as a fuel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2600" dirty="0"/>
              <a:t>Ethanol burns well in oxygen, giving out plenty of </a:t>
            </a:r>
            <a:r>
              <a:rPr lang="en-US" sz="2600" dirty="0" smtClean="0"/>
              <a:t>heat:</a:t>
            </a:r>
            <a:br>
              <a:rPr lang="en-US" sz="2600" dirty="0" smtClean="0"/>
            </a:br>
            <a:r>
              <a:rPr lang="en-US" sz="2600" b="1" dirty="0" smtClean="0">
                <a:solidFill>
                  <a:srgbClr val="FF0000"/>
                </a:solidFill>
              </a:rPr>
              <a:t>C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600" b="1" dirty="0" smtClean="0">
                <a:solidFill>
                  <a:srgbClr val="FF0000"/>
                </a:solidFill>
              </a:rPr>
              <a:t>H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5</a:t>
            </a:r>
            <a:r>
              <a:rPr lang="en-US" sz="2600" b="1" dirty="0" smtClean="0">
                <a:solidFill>
                  <a:srgbClr val="FF0000"/>
                </a:solidFill>
              </a:rPr>
              <a:t>OH </a:t>
            </a:r>
            <a:r>
              <a:rPr lang="en-US" sz="2600" b="1" dirty="0">
                <a:solidFill>
                  <a:srgbClr val="FF0000"/>
                </a:solidFill>
              </a:rPr>
              <a:t>(</a:t>
            </a:r>
            <a:r>
              <a:rPr lang="en-US" sz="2600" b="1" i="1" dirty="0">
                <a:solidFill>
                  <a:srgbClr val="FF0000"/>
                </a:solidFill>
              </a:rPr>
              <a:t>l</a:t>
            </a:r>
            <a:r>
              <a:rPr lang="en-US" sz="2600" b="1" dirty="0">
                <a:solidFill>
                  <a:srgbClr val="FF0000"/>
                </a:solidFill>
              </a:rPr>
              <a:t>) </a:t>
            </a:r>
            <a:r>
              <a:rPr lang="en-US" sz="2600" b="1" dirty="0" smtClean="0">
                <a:solidFill>
                  <a:srgbClr val="FF0000"/>
                </a:solidFill>
              </a:rPr>
              <a:t>+ </a:t>
            </a:r>
            <a:r>
              <a:rPr lang="en-US" sz="2600" b="1" dirty="0">
                <a:solidFill>
                  <a:srgbClr val="FF0000"/>
                </a:solidFill>
              </a:rPr>
              <a:t>3O</a:t>
            </a:r>
            <a:r>
              <a:rPr lang="en-US" sz="2600" b="1" baseline="-25000" dirty="0">
                <a:solidFill>
                  <a:srgbClr val="FF0000"/>
                </a:solidFill>
              </a:rPr>
              <a:t>2</a:t>
            </a:r>
            <a:r>
              <a:rPr lang="en-US" sz="2600" b="1" dirty="0">
                <a:solidFill>
                  <a:srgbClr val="FF0000"/>
                </a:solidFill>
              </a:rPr>
              <a:t> </a:t>
            </a:r>
            <a:r>
              <a:rPr lang="en-US" sz="2600" b="1" dirty="0" smtClean="0">
                <a:solidFill>
                  <a:srgbClr val="FF0000"/>
                </a:solidFill>
              </a:rPr>
              <a:t>(</a:t>
            </a:r>
            <a:r>
              <a:rPr lang="en-US" sz="2600" b="1" i="1" dirty="0" smtClean="0">
                <a:solidFill>
                  <a:srgbClr val="FF0000"/>
                </a:solidFill>
              </a:rPr>
              <a:t>g</a:t>
            </a:r>
            <a:r>
              <a:rPr lang="en-US" sz="2600" b="1" dirty="0">
                <a:solidFill>
                  <a:srgbClr val="FF0000"/>
                </a:solidFill>
              </a:rPr>
              <a:t>) </a:t>
            </a:r>
            <a:r>
              <a:rPr lang="en-US" sz="2600" b="1" dirty="0" smtClean="0">
                <a:solidFill>
                  <a:srgbClr val="FF0000"/>
                </a:solidFill>
              </a:rPr>
              <a:t>→ 2CO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600" b="1" dirty="0" smtClean="0">
                <a:solidFill>
                  <a:srgbClr val="FF0000"/>
                </a:solidFill>
              </a:rPr>
              <a:t> (</a:t>
            </a:r>
            <a:r>
              <a:rPr lang="en-US" sz="2600" b="1" i="1" dirty="0" smtClean="0">
                <a:solidFill>
                  <a:srgbClr val="FF0000"/>
                </a:solidFill>
              </a:rPr>
              <a:t>g</a:t>
            </a:r>
            <a:r>
              <a:rPr lang="en-US" sz="2600" b="1" dirty="0">
                <a:solidFill>
                  <a:srgbClr val="FF0000"/>
                </a:solidFill>
              </a:rPr>
              <a:t>) </a:t>
            </a:r>
            <a:r>
              <a:rPr lang="en-US" sz="2600" b="1" dirty="0" smtClean="0">
                <a:solidFill>
                  <a:srgbClr val="FF0000"/>
                </a:solidFill>
              </a:rPr>
              <a:t>+ </a:t>
            </a:r>
            <a:r>
              <a:rPr lang="en-US" sz="2600" b="1" dirty="0">
                <a:solidFill>
                  <a:srgbClr val="FF0000"/>
                </a:solidFill>
              </a:rPr>
              <a:t>3H</a:t>
            </a:r>
            <a:r>
              <a:rPr lang="en-US" sz="2600" b="1" baseline="-25000" dirty="0">
                <a:solidFill>
                  <a:srgbClr val="FF0000"/>
                </a:solidFill>
              </a:rPr>
              <a:t>2</a:t>
            </a:r>
            <a:r>
              <a:rPr lang="en-US" sz="2600" b="1" dirty="0">
                <a:solidFill>
                  <a:srgbClr val="FF0000"/>
                </a:solidFill>
              </a:rPr>
              <a:t>O (</a:t>
            </a:r>
            <a:r>
              <a:rPr lang="en-US" sz="2600" b="1" i="1" dirty="0">
                <a:solidFill>
                  <a:srgbClr val="FF0000"/>
                </a:solidFill>
              </a:rPr>
              <a:t>l</a:t>
            </a:r>
            <a:r>
              <a:rPr lang="en-US" sz="2600" b="1" dirty="0">
                <a:solidFill>
                  <a:srgbClr val="FF0000"/>
                </a:solidFill>
              </a:rPr>
              <a:t>) </a:t>
            </a:r>
            <a:r>
              <a:rPr lang="en-US" sz="2600" b="1" dirty="0" smtClean="0">
                <a:solidFill>
                  <a:srgbClr val="FF0000"/>
                </a:solidFill>
              </a:rPr>
              <a:t>+ </a:t>
            </a:r>
            <a:r>
              <a:rPr lang="en-US" sz="2600" b="1" dirty="0">
                <a:solidFill>
                  <a:srgbClr val="FF0000"/>
                </a:solidFill>
              </a:rPr>
              <a:t>heat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2600" dirty="0"/>
              <a:t>It is increasingly used as a fuel for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car </a:t>
            </a:r>
            <a:r>
              <a:rPr lang="en-US" sz="2600" dirty="0"/>
              <a:t>engines because:</a:t>
            </a:r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600" dirty="0" smtClean="0"/>
              <a:t>it </a:t>
            </a:r>
            <a:r>
              <a:rPr lang="en-US" sz="2600" dirty="0"/>
              <a:t>can be made quite cheaply from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waste </a:t>
            </a:r>
            <a:r>
              <a:rPr lang="en-US" sz="2600" dirty="0"/>
              <a:t>plant material</a:t>
            </a:r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600" dirty="0" smtClean="0"/>
              <a:t>many </a:t>
            </a:r>
            <a:r>
              <a:rPr lang="en-US" sz="2600" dirty="0"/>
              <a:t>countries have no petroleum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of </a:t>
            </a:r>
            <a:r>
              <a:rPr lang="en-US" sz="2600" dirty="0"/>
              <a:t>their own, and have to buy </a:t>
            </a:r>
            <a:r>
              <a:rPr lang="en-US" sz="2600" dirty="0" smtClean="0"/>
              <a:t>it </a:t>
            </a:r>
            <a:br>
              <a:rPr lang="en-US" sz="2600" dirty="0" smtClean="0"/>
            </a:br>
            <a:r>
              <a:rPr lang="en-US" sz="2600" dirty="0" smtClean="0"/>
              <a:t>from other </a:t>
            </a:r>
            <a:r>
              <a:rPr lang="en-US" sz="2600" dirty="0"/>
              <a:t>countries; it costs a lot,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so ethanol </a:t>
            </a:r>
            <a:r>
              <a:rPr lang="en-US" sz="2600" dirty="0"/>
              <a:t>is an attractive option</a:t>
            </a:r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600" dirty="0" smtClean="0"/>
              <a:t>ethanol </a:t>
            </a:r>
            <a:r>
              <a:rPr lang="en-US" sz="2600" dirty="0"/>
              <a:t>has less impact on carbon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dioxide </a:t>
            </a:r>
            <a:r>
              <a:rPr lang="en-US" sz="2600" dirty="0"/>
              <a:t>levels than fossil fuels do.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28"/>
          <a:stretch/>
        </p:blipFill>
        <p:spPr>
          <a:xfrm>
            <a:off x="6228184" y="2420888"/>
            <a:ext cx="2664296" cy="27779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228184" y="5229200"/>
            <a:ext cx="26642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Traffic in Rio de Janeiro in </a:t>
            </a:r>
            <a:r>
              <a:rPr lang="en-US" dirty="0" smtClean="0">
                <a:latin typeface="FrutigerLTStd-Light"/>
              </a:rPr>
              <a:t>Brazil: running </a:t>
            </a:r>
            <a:r>
              <a:rPr lang="en-US" dirty="0">
                <a:latin typeface="FrutigerLTStd-Light"/>
              </a:rPr>
              <a:t>mainly on ethanol made </a:t>
            </a:r>
            <a:r>
              <a:rPr lang="en-US" dirty="0" smtClean="0">
                <a:latin typeface="FrutigerLTStd-Light"/>
              </a:rPr>
              <a:t>from sugar </a:t>
            </a:r>
            <a:r>
              <a:rPr lang="en-US" dirty="0">
                <a:latin typeface="FrutigerLTStd-Light"/>
              </a:rPr>
              <a:t>cane.</a:t>
            </a:r>
            <a:endParaRPr lang="en-GB" dirty="0"/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00524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6150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17.7 – The Alcohols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651718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b="1" dirty="0" smtClean="0">
                <a:solidFill>
                  <a:srgbClr val="C00000"/>
                </a:solidFill>
              </a:rPr>
              <a:t>Ethanol </a:t>
            </a:r>
            <a:r>
              <a:rPr lang="en-US" b="1" dirty="0">
                <a:solidFill>
                  <a:srgbClr val="C00000"/>
                </a:solidFill>
              </a:rPr>
              <a:t>and global warming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dirty="0"/>
              <a:t>Like the fossil fuels, ethanol does produce carbon dioxide when it burns.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dirty="0"/>
              <a:t>This is a greenhouse gas, linked to global warming. But ethanol has </a:t>
            </a:r>
            <a:r>
              <a:rPr lang="en-US" dirty="0" smtClean="0"/>
              <a:t>less impact </a:t>
            </a:r>
            <a:r>
              <a:rPr lang="en-US" dirty="0"/>
              <a:t>on carbon dioxide levels in the atmosphere, because </a:t>
            </a:r>
            <a:r>
              <a:rPr lang="en-US" dirty="0" smtClean="0"/>
              <a:t>…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dirty="0"/>
              <a:t>By contrast, the carbon dioxide given out when fossil fuels burn </a:t>
            </a:r>
            <a:r>
              <a:rPr lang="en-US" dirty="0" smtClean="0"/>
              <a:t>was taken </a:t>
            </a:r>
            <a:r>
              <a:rPr lang="en-US" dirty="0"/>
              <a:t>in from the atmosphere many millions of years ago.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1520" y="5013176"/>
            <a:ext cx="311794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dirty="0"/>
              <a:t>… although carbon dioxide </a:t>
            </a:r>
            <a:r>
              <a:rPr lang="en-GB" sz="1700" dirty="0" smtClean="0"/>
              <a:t>is </a:t>
            </a:r>
            <a:r>
              <a:rPr lang="en-US" sz="1700" dirty="0" smtClean="0"/>
              <a:t>given </a:t>
            </a:r>
            <a:r>
              <a:rPr lang="en-US" sz="1700" dirty="0"/>
              <a:t>out when ethanol burns …</a:t>
            </a:r>
            <a:endParaRPr lang="en-GB" sz="1700" dirty="0"/>
          </a:p>
        </p:txBody>
      </p:sp>
      <p:sp>
        <p:nvSpPr>
          <p:cNvPr id="7" name="Rectangle 6"/>
          <p:cNvSpPr/>
          <p:nvPr/>
        </p:nvSpPr>
        <p:spPr>
          <a:xfrm>
            <a:off x="3491880" y="5013176"/>
            <a:ext cx="308240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/>
              <a:t>… it is taken in by plants </a:t>
            </a:r>
            <a:r>
              <a:rPr lang="en-US" sz="1700" dirty="0" smtClean="0"/>
              <a:t>being grown </a:t>
            </a:r>
            <a:r>
              <a:rPr lang="en-US" sz="1700" dirty="0"/>
              <a:t>to make more ethanol.</a:t>
            </a:r>
            <a:endParaRPr lang="en-GB" sz="17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944"/>
          <a:stretch/>
        </p:blipFill>
        <p:spPr>
          <a:xfrm>
            <a:off x="226907" y="2852935"/>
            <a:ext cx="3142563" cy="21189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944"/>
          <a:stretch/>
        </p:blipFill>
        <p:spPr>
          <a:xfrm>
            <a:off x="3491881" y="2852935"/>
            <a:ext cx="3082401" cy="211893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696692" y="1124744"/>
            <a:ext cx="2195788" cy="5441490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sz="158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58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drawbacks</a:t>
            </a:r>
          </a:p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sz="15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and more crops are being</a:t>
            </a:r>
          </a:p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sz="15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grown to make ethanol, for cars.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1709738" algn="l"/>
              </a:tabLst>
            </a:pPr>
            <a:r>
              <a:rPr lang="en-US" sz="15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US" sz="15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takes up a lot of land.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1709738" algn="l"/>
              </a:tabLst>
            </a:pPr>
            <a:r>
              <a:rPr lang="en-US" sz="15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US" sz="15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means less land to grow </a:t>
            </a:r>
            <a:r>
              <a:rPr lang="en-US" sz="15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crops for </a:t>
            </a:r>
            <a:r>
              <a:rPr lang="en-US" sz="15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food.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1709738" algn="l"/>
              </a:tabLst>
            </a:pPr>
            <a:r>
              <a:rPr lang="en-US" sz="15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5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shortage of food crops </a:t>
            </a:r>
            <a:r>
              <a:rPr lang="en-US" sz="15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means a </a:t>
            </a:r>
            <a:r>
              <a:rPr lang="en-US" sz="15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rise in food prices.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1709738" algn="l"/>
              </a:tabLst>
            </a:pPr>
            <a:r>
              <a:rPr lang="en-US" sz="15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sz="15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 prices rise, it affects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1709738" algn="l"/>
              </a:tabLst>
            </a:pPr>
            <a:r>
              <a:rPr lang="en-US" sz="15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poor people the most.</a:t>
            </a:r>
          </a:p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sz="15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people are against growing</a:t>
            </a:r>
          </a:p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sz="15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crops to make ethanol. </a:t>
            </a:r>
            <a:r>
              <a:rPr lang="en-US" sz="15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say: Feed </a:t>
            </a:r>
            <a:r>
              <a:rPr lang="en-US" sz="15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people, not </a:t>
            </a:r>
            <a:r>
              <a:rPr lang="en-US" sz="158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cars!</a:t>
            </a:r>
            <a:endParaRPr lang="en-GB" sz="1580" u="sng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68691" y="953327"/>
            <a:ext cx="479130" cy="468955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8244408" y="497426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8506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17.7 – The Alcohols</a:t>
            </a:r>
            <a:endParaRPr lang="en-GB" sz="36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44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800" dirty="0"/>
              <a:t>All alcohols react in a similar way. Why?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800" dirty="0" smtClean="0"/>
              <a:t>Draw </a:t>
            </a:r>
            <a:r>
              <a:rPr lang="en-US" sz="2800" dirty="0"/>
              <a:t>the structural formula for ethanol.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800" dirty="0" smtClean="0"/>
              <a:t>Give </a:t>
            </a:r>
            <a:r>
              <a:rPr lang="en-US" sz="2800" dirty="0"/>
              <a:t>three uses of ethanol.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800" dirty="0" smtClean="0"/>
              <a:t>In </a:t>
            </a:r>
            <a:r>
              <a:rPr lang="en-US" sz="2800" dirty="0"/>
              <a:t>Brazil, sugarcane is used to make </a:t>
            </a:r>
            <a:r>
              <a:rPr lang="en-US" sz="2800" dirty="0" smtClean="0"/>
              <a:t>ethanol.</a:t>
            </a:r>
            <a:br>
              <a:rPr lang="en-US" sz="2800" dirty="0" smtClean="0"/>
            </a:br>
            <a:r>
              <a:rPr lang="en-US" sz="2800" dirty="0" smtClean="0"/>
              <a:t>Name </a:t>
            </a:r>
            <a:r>
              <a:rPr lang="en-US" sz="2800" dirty="0"/>
              <a:t>the process used, and say what the catalyst is.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800" b="1" dirty="0" smtClean="0"/>
              <a:t>a</a:t>
            </a:r>
            <a:r>
              <a:rPr lang="en-US" sz="2800" dirty="0" smtClean="0"/>
              <a:t> </a:t>
            </a:r>
            <a:r>
              <a:rPr lang="en-US" sz="2800" dirty="0"/>
              <a:t>Write a word equation for the combustion (burning) </a:t>
            </a:r>
            <a:r>
              <a:rPr lang="en-US" sz="2800" dirty="0" smtClean="0"/>
              <a:t>of:</a:t>
            </a:r>
            <a:br>
              <a:rPr lang="en-US" sz="2800" dirty="0" smtClean="0"/>
            </a:br>
            <a:r>
              <a:rPr lang="en-US" sz="2800" dirty="0" smtClean="0"/>
              <a:t>	</a:t>
            </a:r>
            <a:r>
              <a:rPr lang="en-US" sz="2800" b="1" dirty="0" err="1" smtClean="0"/>
              <a:t>i</a:t>
            </a:r>
            <a:r>
              <a:rPr lang="en-US" sz="2800" dirty="0" smtClean="0"/>
              <a:t> </a:t>
            </a:r>
            <a:r>
              <a:rPr lang="en-US" sz="2800" dirty="0"/>
              <a:t>ethanol </a:t>
            </a:r>
            <a:r>
              <a:rPr lang="en-US" sz="2800" dirty="0" smtClean="0"/>
              <a:t>	</a:t>
            </a:r>
            <a:r>
              <a:rPr lang="en-US" sz="2800" b="1" dirty="0" smtClean="0"/>
              <a:t>ii</a:t>
            </a:r>
            <a:r>
              <a:rPr lang="en-US" sz="2800" dirty="0" smtClean="0"/>
              <a:t> methane</a:t>
            </a:r>
            <a:br>
              <a:rPr lang="en-US" sz="2800" dirty="0" smtClean="0"/>
            </a:br>
            <a:r>
              <a:rPr lang="en-US" sz="2800" b="1" dirty="0" smtClean="0"/>
              <a:t>b</a:t>
            </a:r>
            <a:r>
              <a:rPr lang="en-US" sz="2800" dirty="0" smtClean="0"/>
              <a:t> </a:t>
            </a:r>
            <a:r>
              <a:rPr lang="en-US" sz="2800" dirty="0"/>
              <a:t>Compare the equations. What do you notice?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800" dirty="0" smtClean="0"/>
              <a:t>There </a:t>
            </a:r>
            <a:r>
              <a:rPr lang="en-US" sz="2800" dirty="0"/>
              <a:t>is another isomer with the same formula </a:t>
            </a:r>
            <a:r>
              <a:rPr lang="en-US" sz="2800" dirty="0" smtClean="0"/>
              <a:t>as propan-1-ol</a:t>
            </a:r>
            <a:r>
              <a:rPr lang="en-US" sz="2800" dirty="0"/>
              <a:t>. Draw its structure, and suggest a name.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429309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8156508" y="335699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9885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17.8 – </a:t>
            </a:r>
            <a:r>
              <a:rPr lang="en-GB" sz="4000" dirty="0"/>
              <a:t>The </a:t>
            </a:r>
            <a:r>
              <a:rPr lang="en-GB" sz="4000" dirty="0" smtClean="0"/>
              <a:t>Carboxylic Acids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b="1" dirty="0" smtClean="0">
                <a:solidFill>
                  <a:srgbClr val="C00000"/>
                </a:solidFill>
              </a:rPr>
              <a:t>The </a:t>
            </a:r>
            <a:r>
              <a:rPr lang="en-US" b="1" dirty="0">
                <a:solidFill>
                  <a:srgbClr val="C00000"/>
                </a:solidFill>
              </a:rPr>
              <a:t>carboxylic acid family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dirty="0"/>
              <a:t>Now we look at the family of organic acids: the carboxylic </a:t>
            </a:r>
            <a:r>
              <a:rPr lang="en-US" dirty="0" smtClean="0"/>
              <a:t>acids. Here </a:t>
            </a:r>
            <a:r>
              <a:rPr lang="en-US" dirty="0"/>
              <a:t>are the first four members of the </a:t>
            </a:r>
            <a:r>
              <a:rPr lang="en-US" dirty="0" smtClean="0"/>
              <a:t>family: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dirty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dirty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dirty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dirty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dirty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dirty="0" smtClean="0"/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family forms a homologous series with the general </a:t>
            </a:r>
            <a:r>
              <a:rPr lang="en-US" dirty="0" smtClean="0"/>
              <a:t>formula</a:t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</a:rPr>
              <a:t>C</a:t>
            </a:r>
            <a:r>
              <a:rPr lang="en-US" b="1" baseline="-25000" dirty="0" smtClean="0">
                <a:solidFill>
                  <a:srgbClr val="FF0000"/>
                </a:solidFill>
              </a:rPr>
              <a:t>n</a:t>
            </a:r>
            <a:r>
              <a:rPr lang="en-US" b="1" dirty="0" smtClean="0">
                <a:solidFill>
                  <a:srgbClr val="FF0000"/>
                </a:solidFill>
              </a:rPr>
              <a:t>H2</a:t>
            </a:r>
            <a:r>
              <a:rPr lang="en-US" b="1" baseline="-25000" dirty="0" smtClean="0">
                <a:solidFill>
                  <a:srgbClr val="FF0000"/>
                </a:solidFill>
              </a:rPr>
              <a:t>n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dirty="0"/>
              <a:t>. Check that this fits with the formulae in the table above.</a:t>
            </a:r>
          </a:p>
          <a:p>
            <a:pPr marL="723900" indent="-361950"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functional group </a:t>
            </a:r>
            <a:r>
              <a:rPr lang="en-US" b="1" dirty="0" smtClean="0">
                <a:solidFill>
                  <a:srgbClr val="FF0000"/>
                </a:solidFill>
              </a:rPr>
              <a:t>COOH </a:t>
            </a:r>
            <a:r>
              <a:rPr lang="en-US" dirty="0" smtClean="0"/>
              <a:t>is </a:t>
            </a:r>
            <a:r>
              <a:rPr lang="en-US" dirty="0"/>
              <a:t>also called the </a:t>
            </a:r>
            <a:r>
              <a:rPr lang="en-US" b="1" dirty="0">
                <a:solidFill>
                  <a:srgbClr val="FF0000"/>
                </a:solidFill>
              </a:rPr>
              <a:t>carboxyl group</a:t>
            </a:r>
            <a:r>
              <a:rPr lang="en-US" dirty="0"/>
              <a:t>.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dirty="0"/>
              <a:t>We focus on ethanoic acid in the rest of this unit. But remember </a:t>
            </a:r>
            <a:r>
              <a:rPr lang="en-US" dirty="0" smtClean="0"/>
              <a:t>that other </a:t>
            </a:r>
            <a:r>
              <a:rPr lang="en-US" dirty="0"/>
              <a:t>carboxylic acids behave in a similar way, because they all </a:t>
            </a:r>
            <a:r>
              <a:rPr lang="en-US" dirty="0" smtClean="0"/>
              <a:t>contain the </a:t>
            </a:r>
            <a:r>
              <a:rPr lang="en-US" dirty="0"/>
              <a:t>carboxyl group.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381014"/>
              </p:ext>
            </p:extLst>
          </p:nvPr>
        </p:nvGraphicFramePr>
        <p:xfrm>
          <a:off x="179512" y="2113682"/>
          <a:ext cx="8712970" cy="2819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8255"/>
                <a:gridCol w="1336081"/>
                <a:gridCol w="1656184"/>
                <a:gridCol w="1872208"/>
                <a:gridCol w="2160242"/>
              </a:tblGrid>
              <a:tr h="379214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IE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Name of Acid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1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Methanoic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Ethanoic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1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Propanoic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IE" sz="1800" b="1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Butanoic</a:t>
                      </a:r>
                      <a:endParaRPr kumimoji="0" lang="en-GB" sz="1800" b="1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F7E9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Formula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HCOOH</a:t>
                      </a:r>
                      <a:endParaRPr kumimoji="0" lang="en-GB" sz="1800" b="1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COOH</a:t>
                      </a:r>
                      <a:endParaRPr kumimoji="0" lang="en-GB" sz="1800" b="1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COOH</a:t>
                      </a:r>
                      <a:endParaRPr kumimoji="0" lang="en-GB" sz="1800" b="1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COOH</a:t>
                      </a:r>
                      <a:endParaRPr kumimoji="0" lang="en-GB" sz="1800" b="1" i="0" u="none" strike="noStrike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02392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Structural formula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Number of carbon atoms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Boiling </a:t>
                      </a:r>
                      <a:r>
                        <a:rPr kumimoji="0" lang="en-GB" sz="1800" b="1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pt</a:t>
                      </a:r>
                      <a:r>
                        <a:rPr kumimoji="0" lang="en-GB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°C</a:t>
                      </a:r>
                      <a:endParaRPr lang="en-GB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0A8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101</a:t>
                      </a:r>
                      <a:r>
                        <a:rPr kumimoji="0" lang="en-IE" sz="18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118</a:t>
                      </a:r>
                      <a:r>
                        <a:rPr kumimoji="0" lang="en-IE" sz="18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141</a:t>
                      </a:r>
                      <a:r>
                        <a:rPr kumimoji="0" lang="en-IE" sz="18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164</a:t>
                      </a:r>
                      <a:r>
                        <a:rPr kumimoji="0" lang="en-IE" sz="1800" b="0" i="0" u="none" strike="noStrike" kern="1200" baseline="30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I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kumimoji="0" lang="en-GB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7703" y="2780928"/>
            <a:ext cx="960806" cy="103750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3161" y="2852936"/>
            <a:ext cx="1248839" cy="96323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6652" y="2852936"/>
            <a:ext cx="1561572" cy="99190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77371" y="2852935"/>
            <a:ext cx="1943101" cy="985869"/>
          </a:xfrm>
          <a:prstGeom prst="rect">
            <a:avLst/>
          </a:prstGeom>
        </p:spPr>
      </p:pic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8244408" y="494116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781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17.8 – </a:t>
            </a:r>
            <a:r>
              <a:rPr lang="en-GB" sz="4000" dirty="0"/>
              <a:t>The </a:t>
            </a:r>
            <a:r>
              <a:rPr lang="en-GB" sz="4000" dirty="0" smtClean="0"/>
              <a:t>Carboxylic Acids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662473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sz="2200" b="1" dirty="0" smtClean="0">
                <a:solidFill>
                  <a:srgbClr val="C00000"/>
                </a:solidFill>
              </a:rPr>
              <a:t>Two </a:t>
            </a:r>
            <a:r>
              <a:rPr lang="en-US" sz="2200" b="1" dirty="0">
                <a:solidFill>
                  <a:srgbClr val="C00000"/>
                </a:solidFill>
              </a:rPr>
              <a:t>ways to make ethanoic acid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2200" dirty="0"/>
              <a:t>Ethanoic acid is made by </a:t>
            </a:r>
            <a:r>
              <a:rPr lang="en-US" sz="2200" dirty="0" err="1"/>
              <a:t>oxidising</a:t>
            </a:r>
            <a:r>
              <a:rPr lang="en-US" sz="2200" dirty="0"/>
              <a:t> ethanol</a:t>
            </a:r>
            <a:r>
              <a:rPr lang="en-US" sz="2200" dirty="0" smtClean="0"/>
              <a:t>: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sz="2200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sz="2200" dirty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sz="2200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sz="2200" dirty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endParaRPr lang="en-US" sz="2200" dirty="0" smtClean="0"/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2200" dirty="0" smtClean="0"/>
              <a:t>The </a:t>
            </a:r>
            <a:r>
              <a:rPr lang="en-US" sz="2200" dirty="0"/>
              <a:t>oxidation can be carried out in two ways.</a:t>
            </a:r>
          </a:p>
          <a:p>
            <a:pPr marL="361950" indent="-36195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2200" b="1" dirty="0" smtClean="0">
                <a:solidFill>
                  <a:srgbClr val="C00000"/>
                </a:solidFill>
              </a:rPr>
              <a:t>By </a:t>
            </a:r>
            <a:r>
              <a:rPr lang="en-US" sz="2200" b="1" dirty="0">
                <a:solidFill>
                  <a:srgbClr val="C00000"/>
                </a:solidFill>
              </a:rPr>
              <a:t>fermentation – the biological </a:t>
            </a:r>
            <a:r>
              <a:rPr lang="en-US" sz="2200" b="1" dirty="0" smtClean="0">
                <a:solidFill>
                  <a:srgbClr val="C00000"/>
                </a:solidFill>
              </a:rPr>
              <a:t>way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When </a:t>
            </a:r>
            <a:r>
              <a:rPr lang="en-US" sz="2200" dirty="0"/>
              <a:t>ethanol is left standing in air, bacteria bring about </a:t>
            </a:r>
            <a:r>
              <a:rPr lang="en-US" sz="2200" dirty="0" smtClean="0"/>
              <a:t>its oxidation to </a:t>
            </a:r>
            <a:r>
              <a:rPr lang="en-US" sz="2200" dirty="0"/>
              <a:t>ethanoic acid. This method is called acid </a:t>
            </a:r>
            <a:r>
              <a:rPr lang="en-US" sz="2200" dirty="0" smtClean="0"/>
              <a:t>fermentation.</a:t>
            </a:r>
            <a:br>
              <a:rPr lang="en-US" sz="2200" dirty="0" smtClean="0"/>
            </a:br>
            <a:r>
              <a:rPr lang="en-US" sz="2200" dirty="0" smtClean="0"/>
              <a:t>Acid </a:t>
            </a:r>
            <a:r>
              <a:rPr lang="en-US" sz="2200" dirty="0"/>
              <a:t>fermentation is used to make vinegar (a dilute </a:t>
            </a:r>
            <a:r>
              <a:rPr lang="en-US" sz="2200" dirty="0" smtClean="0"/>
              <a:t>solution of ethanoic </a:t>
            </a:r>
            <a:r>
              <a:rPr lang="en-US" sz="2200" dirty="0"/>
              <a:t>acid). The vinegar starts as foods </a:t>
            </a:r>
            <a:r>
              <a:rPr lang="en-US" sz="2200" dirty="0" smtClean="0"/>
              <a:t>such </a:t>
            </a:r>
            <a:r>
              <a:rPr lang="en-US" sz="2200" dirty="0"/>
              <a:t>as apples, rice, </a:t>
            </a:r>
            <a:r>
              <a:rPr lang="en-US" sz="2200" dirty="0" smtClean="0"/>
              <a:t>and honey</a:t>
            </a:r>
            <a:r>
              <a:rPr lang="en-US" sz="2200" dirty="0"/>
              <a:t>, which are first </a:t>
            </a:r>
            <a:r>
              <a:rPr lang="en-US" sz="2200" dirty="0" smtClean="0"/>
              <a:t>fermented </a:t>
            </a:r>
            <a:r>
              <a:rPr lang="en-US" sz="2200" dirty="0"/>
              <a:t>to give </a:t>
            </a:r>
            <a:r>
              <a:rPr lang="en-US" sz="2200" dirty="0" smtClean="0"/>
              <a:t>ethanol.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248" y="1124515"/>
            <a:ext cx="2088232" cy="280854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04248" y="4008591"/>
            <a:ext cx="206862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FrutigerLTStd-Light"/>
              </a:rPr>
              <a:t>Organic chemistry at the dinner </a:t>
            </a:r>
            <a:r>
              <a:rPr lang="en-US" sz="1600" dirty="0" smtClean="0">
                <a:latin typeface="FrutigerLTStd-Light"/>
              </a:rPr>
              <a:t>table. Vinegar </a:t>
            </a:r>
            <a:r>
              <a:rPr lang="en-US" sz="1600" dirty="0">
                <a:latin typeface="FrutigerLTStd-Light"/>
              </a:rPr>
              <a:t>(on the left) is mainly a </a:t>
            </a:r>
            <a:r>
              <a:rPr lang="en-US" sz="1600" dirty="0" smtClean="0">
                <a:latin typeface="FrutigerLTStd-Light"/>
              </a:rPr>
              <a:t>solution of </a:t>
            </a:r>
            <a:r>
              <a:rPr lang="en-US" sz="1600" dirty="0">
                <a:latin typeface="FrutigerLTStd-Light"/>
              </a:rPr>
              <a:t>ethanoic acid in water. Olive oil, </a:t>
            </a:r>
            <a:r>
              <a:rPr lang="en-US" sz="1600" dirty="0" smtClean="0">
                <a:latin typeface="FrutigerLTStd-Light"/>
              </a:rPr>
              <a:t>on the </a:t>
            </a:r>
            <a:r>
              <a:rPr lang="en-US" sz="1600" dirty="0">
                <a:latin typeface="FrutigerLTStd-Light"/>
              </a:rPr>
              <a:t>right, is made of </a:t>
            </a:r>
            <a:r>
              <a:rPr lang="en-US" sz="1600" b="1" dirty="0">
                <a:latin typeface="FrutigerLTStd-Bold"/>
              </a:rPr>
              <a:t>esters</a:t>
            </a:r>
            <a:r>
              <a:rPr lang="en-US" sz="1600" dirty="0" smtClean="0">
                <a:latin typeface="FrutigerLTStd-Light"/>
              </a:rPr>
              <a:t>. (</a:t>
            </a:r>
            <a:r>
              <a:rPr lang="en-US" sz="1600" dirty="0">
                <a:latin typeface="FrutigerLTStd-Light"/>
              </a:rPr>
              <a:t>See page 275 for more about oils.)</a:t>
            </a:r>
            <a:endParaRPr lang="en-GB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1876401"/>
            <a:ext cx="6480720" cy="1364360"/>
          </a:xfrm>
          <a:prstGeom prst="rect">
            <a:avLst/>
          </a:prstGeom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244408" y="364502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7191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C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dirty="0"/>
              <a:t>To achieve a </a:t>
            </a:r>
            <a:r>
              <a:rPr lang="en-US" sz="2000" b="1" dirty="0"/>
              <a:t>Grade C</a:t>
            </a:r>
            <a:r>
              <a:rPr lang="en-US" sz="200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recall and communicate secure knowledge and understanding of scientific phenomena, facts, </a:t>
            </a:r>
            <a:r>
              <a:rPr lang="en-US" sz="2000" dirty="0" smtClean="0"/>
              <a:t>laws, definitions</a:t>
            </a:r>
            <a:r>
              <a:rPr lang="en-US" sz="200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apply </a:t>
            </a:r>
            <a:r>
              <a:rPr lang="en-US" sz="2000" dirty="0"/>
              <a:t>scientific concepts and theories to present simple explanations of familiar and some </a:t>
            </a:r>
            <a:r>
              <a:rPr lang="en-US" sz="2000" dirty="0" smtClean="0"/>
              <a:t>unfamiliar phenomena</a:t>
            </a:r>
            <a:r>
              <a:rPr lang="en-US" sz="2000" dirty="0"/>
              <a:t>, to solve straightforward problems involving several stages, and to make </a:t>
            </a:r>
            <a:r>
              <a:rPr lang="en-US" sz="2000" dirty="0" smtClean="0"/>
              <a:t>detailed predictions </a:t>
            </a:r>
            <a:r>
              <a:rPr lang="en-US" sz="2000" dirty="0"/>
              <a:t>and simple hypotheses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communicate </a:t>
            </a:r>
            <a:r>
              <a:rPr lang="en-US" sz="2000" dirty="0"/>
              <a:t>and present scientific ideas, observations and data using a wide range of </a:t>
            </a:r>
            <a:r>
              <a:rPr lang="en-US" sz="2000" dirty="0" smtClean="0"/>
              <a:t>scientific terminology </a:t>
            </a:r>
            <a:r>
              <a:rPr lang="en-US" sz="2000" dirty="0"/>
              <a:t>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 </a:t>
            </a:r>
            <a:r>
              <a:rPr lang="en-US" sz="2000" dirty="0"/>
              <a:t>and process information from a given source, and use it to draw simple conclusions and state </a:t>
            </a:r>
            <a:r>
              <a:rPr lang="en-US" sz="2000" dirty="0" smtClean="0"/>
              <a:t>the scientific</a:t>
            </a:r>
            <a:r>
              <a:rPr lang="en-US" sz="2000" dirty="0"/>
              <a:t>, technological, social, economic or environmental 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solve </a:t>
            </a:r>
            <a:r>
              <a:rPr lang="en-US" sz="2000" dirty="0"/>
              <a:t>problems involving more than one step, but with a limited range of variables or using familiar methods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analyse </a:t>
            </a:r>
            <a:r>
              <a:rPr lang="en-US" sz="2000" dirty="0"/>
              <a:t>data to identify a pattern or trend, and select appropriate data to justify a conclusion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</a:t>
            </a:r>
            <a:r>
              <a:rPr lang="en-US" sz="2000" dirty="0"/>
              <a:t>, describe and evaluate techniques for a range of scientific 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36944622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17.8 – </a:t>
            </a:r>
            <a:r>
              <a:rPr lang="en-GB" sz="4000" dirty="0"/>
              <a:t>The </a:t>
            </a:r>
            <a:r>
              <a:rPr lang="en-GB" sz="4000" dirty="0" smtClean="0"/>
              <a:t>Carboxylic Acids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640871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SzPct val="100000"/>
              <a:buFont typeface="+mj-lt"/>
              <a:buAutoNum type="arabicPeriod" startAt="2"/>
            </a:pPr>
            <a:r>
              <a:rPr lang="en-US" sz="2300" b="1" dirty="0" smtClean="0">
                <a:solidFill>
                  <a:srgbClr val="C00000"/>
                </a:solidFill>
              </a:rPr>
              <a:t>Using </a:t>
            </a:r>
            <a:r>
              <a:rPr lang="en-US" sz="2300" b="1" dirty="0" err="1">
                <a:solidFill>
                  <a:srgbClr val="C00000"/>
                </a:solidFill>
              </a:rPr>
              <a:t>oxidising</a:t>
            </a:r>
            <a:r>
              <a:rPr lang="en-US" sz="2300" b="1" dirty="0">
                <a:solidFill>
                  <a:srgbClr val="C00000"/>
                </a:solidFill>
              </a:rPr>
              <a:t> agents – the chemical </a:t>
            </a:r>
            <a:r>
              <a:rPr lang="en-US" sz="2300" b="1" dirty="0" smtClean="0">
                <a:solidFill>
                  <a:srgbClr val="C00000"/>
                </a:solidFill>
              </a:rPr>
              <a:t>way</a:t>
            </a:r>
            <a:br>
              <a:rPr lang="en-US" sz="2300" b="1" dirty="0" smtClean="0">
                <a:solidFill>
                  <a:srgbClr val="C00000"/>
                </a:solidFill>
              </a:rPr>
            </a:br>
            <a:r>
              <a:rPr lang="en-US" sz="2300" dirty="0" smtClean="0"/>
              <a:t>Ethanol </a:t>
            </a:r>
            <a:r>
              <a:rPr lang="en-US" sz="2300" dirty="0"/>
              <a:t>is </a:t>
            </a:r>
            <a:r>
              <a:rPr lang="en-US" sz="2300" dirty="0" err="1"/>
              <a:t>oxidised</a:t>
            </a:r>
            <a:r>
              <a:rPr lang="en-US" sz="2300" dirty="0"/>
              <a:t> much faster by warming it with the </a:t>
            </a:r>
            <a:r>
              <a:rPr lang="en-US" sz="2300" dirty="0" smtClean="0"/>
              <a:t>powerful </a:t>
            </a:r>
            <a:r>
              <a:rPr lang="en-US" sz="2300" dirty="0" err="1" smtClean="0"/>
              <a:t>oxidising</a:t>
            </a:r>
            <a:r>
              <a:rPr lang="en-US" sz="2300" dirty="0" smtClean="0"/>
              <a:t> </a:t>
            </a:r>
            <a:r>
              <a:rPr lang="en-US" sz="2300" dirty="0"/>
              <a:t>agent potassium </a:t>
            </a:r>
            <a:r>
              <a:rPr lang="en-US" sz="2300" dirty="0" err="1"/>
              <a:t>manganate</a:t>
            </a:r>
            <a:r>
              <a:rPr lang="en-US" sz="2300" dirty="0"/>
              <a:t>(VII), in </a:t>
            </a:r>
            <a:r>
              <a:rPr lang="en-US" sz="2300" dirty="0" smtClean="0"/>
              <a:t>the </a:t>
            </a:r>
            <a:r>
              <a:rPr lang="en-US" sz="2300" dirty="0"/>
              <a:t>presence of </a:t>
            </a:r>
            <a:r>
              <a:rPr lang="en-US" sz="2300" dirty="0" smtClean="0"/>
              <a:t>acid.</a:t>
            </a:r>
            <a:br>
              <a:rPr lang="en-US" sz="2300" dirty="0" smtClean="0"/>
            </a:br>
            <a:r>
              <a:rPr lang="en-US" sz="2300" dirty="0" smtClean="0"/>
              <a:t>The </a:t>
            </a:r>
            <a:r>
              <a:rPr lang="en-US" sz="2300" dirty="0" err="1"/>
              <a:t>manganate</a:t>
            </a:r>
            <a:r>
              <a:rPr lang="en-US" sz="2300" dirty="0"/>
              <a:t>(VII) ions are themselves reduced to </a:t>
            </a:r>
            <a:r>
              <a:rPr lang="en-US" sz="2300" b="1" dirty="0" smtClean="0">
                <a:solidFill>
                  <a:srgbClr val="FF0000"/>
                </a:solidFill>
              </a:rPr>
              <a:t>Mn</a:t>
            </a:r>
            <a:r>
              <a:rPr lang="en-US" sz="2300" b="1" baseline="30000" dirty="0" smtClean="0">
                <a:solidFill>
                  <a:srgbClr val="FF0000"/>
                </a:solidFill>
              </a:rPr>
              <a:t>2+</a:t>
            </a:r>
            <a:r>
              <a:rPr lang="en-US" sz="2300" dirty="0" smtClean="0"/>
              <a:t> ions</a:t>
            </a:r>
            <a:r>
              <a:rPr lang="en-US" sz="2300" dirty="0"/>
              <a:t>, with </a:t>
            </a:r>
            <a:r>
              <a:rPr lang="en-US" sz="2300" dirty="0" smtClean="0"/>
              <a:t>a colour </a:t>
            </a:r>
            <a:r>
              <a:rPr lang="en-US" sz="2300" dirty="0"/>
              <a:t>change. The acid provides the H1 ions </a:t>
            </a:r>
            <a:r>
              <a:rPr lang="en-US" sz="2300" dirty="0" smtClean="0"/>
              <a:t>for </a:t>
            </a:r>
            <a:r>
              <a:rPr lang="en-US" sz="2300" dirty="0"/>
              <a:t>the </a:t>
            </a:r>
            <a:r>
              <a:rPr lang="en-US" sz="2300" dirty="0" smtClean="0"/>
              <a:t>reaction:</a:t>
            </a:r>
            <a:br>
              <a:rPr lang="en-US" sz="2300" dirty="0" smtClean="0"/>
            </a:br>
            <a:r>
              <a:rPr lang="en-US" sz="2300" b="1" dirty="0" smtClean="0">
                <a:solidFill>
                  <a:srgbClr val="FF0000"/>
                </a:solidFill>
              </a:rPr>
              <a:t>MnO</a:t>
            </a:r>
            <a:r>
              <a:rPr lang="en-US" sz="23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23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300" b="1" dirty="0" smtClean="0">
                <a:solidFill>
                  <a:srgbClr val="FF0000"/>
                </a:solidFill>
              </a:rPr>
              <a:t> + 8H</a:t>
            </a:r>
            <a:r>
              <a:rPr lang="en-US" sz="23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300" b="1" dirty="0" smtClean="0">
                <a:solidFill>
                  <a:srgbClr val="FF0000"/>
                </a:solidFill>
              </a:rPr>
              <a:t> + 5e</a:t>
            </a:r>
            <a:r>
              <a:rPr lang="en-US" sz="23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300" b="1" dirty="0" smtClean="0">
                <a:solidFill>
                  <a:srgbClr val="FF0000"/>
                </a:solidFill>
              </a:rPr>
              <a:t> →   Mn</a:t>
            </a:r>
            <a:r>
              <a:rPr lang="en-US" sz="2300" b="1" baseline="30000" dirty="0" smtClean="0">
                <a:solidFill>
                  <a:srgbClr val="FF0000"/>
                </a:solidFill>
              </a:rPr>
              <a:t>2+</a:t>
            </a:r>
            <a:r>
              <a:rPr lang="en-US" sz="2300" b="1" dirty="0" smtClean="0">
                <a:solidFill>
                  <a:srgbClr val="FF0000"/>
                </a:solidFill>
              </a:rPr>
              <a:t> + 4H</a:t>
            </a:r>
            <a:r>
              <a:rPr lang="en-US" sz="23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300" b="1" dirty="0" smtClean="0">
                <a:solidFill>
                  <a:srgbClr val="FF0000"/>
                </a:solidFill>
              </a:rPr>
              <a:t>O</a:t>
            </a: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>purple 		        </a:t>
            </a:r>
            <a:r>
              <a:rPr lang="en-US" sz="2300" dirty="0" err="1" smtClean="0"/>
              <a:t>colourless</a:t>
            </a:r>
            <a:endParaRPr lang="en-US" sz="2300" dirty="0" smtClean="0"/>
          </a:p>
          <a:p>
            <a:pPr marL="361950" indent="-361950">
              <a:buClr>
                <a:srgbClr val="C00000"/>
              </a:buClr>
              <a:buSzPct val="100000"/>
              <a:buFont typeface="Arial" panose="020B0604020202020204" pitchFamily="34" charset="0"/>
              <a:buChar char="►"/>
            </a:pPr>
            <a:r>
              <a:rPr lang="en-US" sz="2300" dirty="0" smtClean="0"/>
              <a:t>Potassium </a:t>
            </a:r>
            <a:r>
              <a:rPr lang="en-US" sz="2300" dirty="0"/>
              <a:t>dichromate(VI) could also be used as the </a:t>
            </a:r>
            <a:r>
              <a:rPr lang="en-US" sz="2300" dirty="0" err="1" smtClean="0"/>
              <a:t>oxidising</a:t>
            </a:r>
            <a:r>
              <a:rPr lang="en-US" sz="2300" dirty="0" smtClean="0"/>
              <a:t> agent. As </a:t>
            </a:r>
            <a:r>
              <a:rPr lang="en-US" sz="2300" dirty="0"/>
              <a:t>you saw on page 99, this gives a colour </a:t>
            </a:r>
            <a:r>
              <a:rPr lang="en-US" sz="2300" dirty="0" smtClean="0"/>
              <a:t>change </a:t>
            </a:r>
            <a:r>
              <a:rPr lang="en-US" sz="2300" dirty="0"/>
              <a:t>from orange to green.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224" y="1124515"/>
            <a:ext cx="2304256" cy="280854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88224" y="4008591"/>
            <a:ext cx="2284646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700" dirty="0">
                <a:latin typeface="FrutigerLTStd-Light"/>
              </a:rPr>
              <a:t>Organic chemistry at the dinner </a:t>
            </a:r>
            <a:r>
              <a:rPr lang="en-US" sz="1700" dirty="0" smtClean="0">
                <a:latin typeface="FrutigerLTStd-Light"/>
              </a:rPr>
              <a:t>table. Vinegar </a:t>
            </a:r>
            <a:r>
              <a:rPr lang="en-US" sz="1700" dirty="0">
                <a:latin typeface="FrutigerLTStd-Light"/>
              </a:rPr>
              <a:t>(on the left) is mainly a </a:t>
            </a:r>
            <a:r>
              <a:rPr lang="en-US" sz="1700" dirty="0" smtClean="0">
                <a:latin typeface="FrutigerLTStd-Light"/>
              </a:rPr>
              <a:t>solution of </a:t>
            </a:r>
            <a:r>
              <a:rPr lang="en-US" sz="1700" dirty="0">
                <a:latin typeface="FrutigerLTStd-Light"/>
              </a:rPr>
              <a:t>ethanoic acid in water. Olive oil, </a:t>
            </a:r>
            <a:r>
              <a:rPr lang="en-US" sz="1700" dirty="0" smtClean="0">
                <a:latin typeface="FrutigerLTStd-Light"/>
              </a:rPr>
              <a:t>on the </a:t>
            </a:r>
            <a:r>
              <a:rPr lang="en-US" sz="1700" dirty="0">
                <a:latin typeface="FrutigerLTStd-Light"/>
              </a:rPr>
              <a:t>right, is made of </a:t>
            </a:r>
            <a:r>
              <a:rPr lang="en-US" sz="1700" b="1" dirty="0">
                <a:latin typeface="FrutigerLTStd-Bold"/>
              </a:rPr>
              <a:t>esters</a:t>
            </a:r>
            <a:r>
              <a:rPr lang="en-US" sz="1700" dirty="0" smtClean="0">
                <a:latin typeface="FrutigerLTStd-Light"/>
              </a:rPr>
              <a:t>. (</a:t>
            </a:r>
            <a:r>
              <a:rPr lang="en-US" sz="1700" dirty="0">
                <a:latin typeface="FrutigerLTStd-Light"/>
              </a:rPr>
              <a:t>See page 275 for more about oils.)</a:t>
            </a:r>
            <a:endParaRPr lang="en-GB" sz="1700" dirty="0"/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371703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60457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17.8 – </a:t>
            </a:r>
            <a:r>
              <a:rPr lang="en-GB" sz="4000" dirty="0"/>
              <a:t>The </a:t>
            </a:r>
            <a:r>
              <a:rPr lang="en-GB" sz="4000" dirty="0" smtClean="0"/>
              <a:t>Carboxylic Acids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en-US" sz="2300" b="1" dirty="0">
                <a:solidFill>
                  <a:srgbClr val="C00000"/>
                </a:solidFill>
              </a:rPr>
              <a:t>Ethanoic acid: typical acid reactions !</a:t>
            </a:r>
          </a:p>
          <a:p>
            <a:pPr marL="361950" indent="-361950">
              <a:buClr>
                <a:srgbClr val="C00000"/>
              </a:buClr>
              <a:buSzPct val="100000"/>
              <a:buFont typeface="Arial" panose="020B0604020202020204" pitchFamily="34" charset="0"/>
              <a:buChar char="►"/>
            </a:pPr>
            <a:r>
              <a:rPr lang="en-US" sz="2300" dirty="0"/>
              <a:t>Ethanoic acid shows typical acid reactions.</a:t>
            </a:r>
          </a:p>
          <a:p>
            <a:pPr marL="457200" indent="-45720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2300" dirty="0" smtClean="0"/>
              <a:t>A </a:t>
            </a:r>
            <a:r>
              <a:rPr lang="en-US" sz="2300" dirty="0"/>
              <a:t>solution </a:t>
            </a:r>
            <a:r>
              <a:rPr lang="en-US" sz="2300" dirty="0" smtClean="0"/>
              <a:t>of </a:t>
            </a:r>
            <a:r>
              <a:rPr lang="en-US" sz="2300" dirty="0"/>
              <a:t>ethanoic acid turns litmus red.</a:t>
            </a:r>
          </a:p>
          <a:p>
            <a:pPr marL="457200" indent="-457200">
              <a:buClr>
                <a:srgbClr val="C00000"/>
              </a:buClr>
              <a:buSzPct val="100000"/>
              <a:buFont typeface="+mj-lt"/>
              <a:buAutoNum type="arabicPeriod"/>
            </a:pPr>
            <a:r>
              <a:rPr lang="en-US" sz="2300" dirty="0" smtClean="0"/>
              <a:t>A </a:t>
            </a:r>
            <a:r>
              <a:rPr lang="en-US" sz="2300" dirty="0"/>
              <a:t>solution </a:t>
            </a:r>
            <a:r>
              <a:rPr lang="en-US" sz="2300" dirty="0" smtClean="0"/>
              <a:t>of ethanoic acid contains H</a:t>
            </a:r>
            <a:r>
              <a:rPr lang="en-US" sz="2300" baseline="30000" dirty="0" smtClean="0"/>
              <a:t>+</a:t>
            </a:r>
            <a:r>
              <a:rPr lang="en-US" sz="2300" dirty="0" smtClean="0"/>
              <a:t> ions, because some of the ethanoic acid </a:t>
            </a:r>
            <a:r>
              <a:rPr lang="en-US" sz="2300" dirty="0"/>
              <a:t>molecules dissociate in water, like </a:t>
            </a:r>
            <a:r>
              <a:rPr lang="en-US" sz="2300" dirty="0" smtClean="0"/>
              <a:t>this:</a:t>
            </a:r>
            <a:br>
              <a:rPr lang="en-US" sz="2300" dirty="0" smtClean="0"/>
            </a:br>
            <a:r>
              <a:rPr lang="en-US" sz="2300" b="1" dirty="0" smtClean="0">
                <a:solidFill>
                  <a:srgbClr val="FF0000"/>
                </a:solidFill>
              </a:rPr>
              <a:t>CH</a:t>
            </a:r>
            <a:r>
              <a:rPr lang="en-US" sz="23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300" b="1" dirty="0" smtClean="0">
                <a:solidFill>
                  <a:srgbClr val="FF0000"/>
                </a:solidFill>
              </a:rPr>
              <a:t>COOH </a:t>
            </a:r>
            <a:r>
              <a:rPr lang="en-US" sz="2300" b="1" dirty="0">
                <a:solidFill>
                  <a:srgbClr val="FF0000"/>
                </a:solidFill>
              </a:rPr>
              <a:t>(</a:t>
            </a:r>
            <a:r>
              <a:rPr lang="en-US" sz="23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300" b="1" dirty="0" smtClean="0">
                <a:solidFill>
                  <a:srgbClr val="FF0000"/>
                </a:solidFill>
              </a:rPr>
              <a:t>)    </a:t>
            </a:r>
            <a:r>
              <a:rPr lang="en-US" sz="2300" b="1" baseline="30000" dirty="0">
                <a:solidFill>
                  <a:srgbClr val="FF0000"/>
                </a:solidFill>
              </a:rPr>
              <a:t>some molecules </a:t>
            </a:r>
            <a:r>
              <a:rPr lang="en-US" sz="2300" b="1" baseline="30000" dirty="0" smtClean="0">
                <a:solidFill>
                  <a:srgbClr val="FF0000"/>
                </a:solidFill>
              </a:rPr>
              <a:t>    </a:t>
            </a:r>
            <a:r>
              <a:rPr lang="en-US" sz="2300" b="1" dirty="0" smtClean="0">
                <a:solidFill>
                  <a:srgbClr val="FF0000"/>
                </a:solidFill>
              </a:rPr>
              <a:t>CH</a:t>
            </a:r>
            <a:r>
              <a:rPr lang="en-US" sz="23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300" b="1" dirty="0" smtClean="0">
                <a:solidFill>
                  <a:srgbClr val="FF0000"/>
                </a:solidFill>
              </a:rPr>
              <a:t>COO</a:t>
            </a:r>
            <a:r>
              <a:rPr lang="en-US" sz="23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300" b="1" dirty="0" smtClean="0">
                <a:solidFill>
                  <a:srgbClr val="FF0000"/>
                </a:solidFill>
              </a:rPr>
              <a:t> </a:t>
            </a:r>
            <a:r>
              <a:rPr lang="en-US" sz="2300" b="1" dirty="0">
                <a:solidFill>
                  <a:srgbClr val="FF0000"/>
                </a:solidFill>
              </a:rPr>
              <a:t>(</a:t>
            </a:r>
            <a:r>
              <a:rPr lang="en-US" sz="2300" b="1" i="1" dirty="0" err="1">
                <a:solidFill>
                  <a:srgbClr val="FF0000"/>
                </a:solidFill>
              </a:rPr>
              <a:t>aq</a:t>
            </a:r>
            <a:r>
              <a:rPr lang="en-US" sz="2300" b="1" dirty="0">
                <a:solidFill>
                  <a:srgbClr val="FF0000"/>
                </a:solidFill>
              </a:rPr>
              <a:t>) </a:t>
            </a:r>
            <a:r>
              <a:rPr lang="en-US" sz="2300" b="1" dirty="0" smtClean="0">
                <a:solidFill>
                  <a:srgbClr val="FF0000"/>
                </a:solidFill>
              </a:rPr>
              <a:t>+ H+ </a:t>
            </a:r>
            <a:r>
              <a:rPr lang="en-US" sz="2300" b="1" dirty="0">
                <a:solidFill>
                  <a:srgbClr val="FF0000"/>
                </a:solidFill>
              </a:rPr>
              <a:t>(</a:t>
            </a:r>
            <a:r>
              <a:rPr lang="en-US" sz="2300" b="1" i="1" dirty="0" err="1">
                <a:solidFill>
                  <a:srgbClr val="FF0000"/>
                </a:solidFill>
              </a:rPr>
              <a:t>aq</a:t>
            </a:r>
            <a:r>
              <a:rPr lang="en-US" sz="2300" b="1" dirty="0">
                <a:solidFill>
                  <a:srgbClr val="FF0000"/>
                </a:solidFill>
              </a:rPr>
              <a:t>)</a:t>
            </a:r>
          </a:p>
          <a:p>
            <a:pPr>
              <a:buClr>
                <a:srgbClr val="C00000"/>
              </a:buClr>
              <a:buSzPct val="100000"/>
            </a:pPr>
            <a:r>
              <a:rPr lang="en-US" sz="2300" dirty="0"/>
              <a:t> </a:t>
            </a:r>
            <a:r>
              <a:rPr lang="en-US" sz="2300" dirty="0" smtClean="0"/>
              <a:t>       ethanoic acid                           ethanoate </a:t>
            </a:r>
            <a:r>
              <a:rPr lang="en-US" sz="2300" dirty="0"/>
              <a:t>ions </a:t>
            </a:r>
            <a:r>
              <a:rPr lang="en-US" sz="2300" dirty="0" smtClean="0"/>
              <a:t> hydrogen ions</a:t>
            </a:r>
          </a:p>
          <a:p>
            <a:pPr marL="449263">
              <a:buClr>
                <a:srgbClr val="C00000"/>
              </a:buClr>
              <a:buSzPct val="100000"/>
            </a:pPr>
            <a:r>
              <a:rPr lang="en-US" sz="2300" dirty="0" smtClean="0"/>
              <a:t>Since </a:t>
            </a:r>
            <a:r>
              <a:rPr lang="en-US" sz="2300" dirty="0"/>
              <a:t>only some molecules dissociate, ethanoic acid is a </a:t>
            </a:r>
            <a:r>
              <a:rPr lang="en-US" sz="2300" b="1" dirty="0">
                <a:solidFill>
                  <a:srgbClr val="FF0000"/>
                </a:solidFill>
              </a:rPr>
              <a:t>weak acid</a:t>
            </a:r>
            <a:r>
              <a:rPr lang="en-US" sz="2300" dirty="0"/>
              <a:t>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987824" y="3212976"/>
            <a:ext cx="1656184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220072" y="4452000"/>
            <a:ext cx="3588184" cy="2144177"/>
          </a:xfrm>
          <a:prstGeom prst="rect">
            <a:avLst/>
          </a:prstGeom>
          <a:solidFill>
            <a:srgbClr val="AAE1FA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ethanoate ion</a:t>
            </a:r>
          </a:p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its structural formula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  <a:tabLst>
                <a:tab pos="1709738" algn="l"/>
              </a:tabLst>
            </a:pP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000" u="sng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568691" y="4231119"/>
            <a:ext cx="479130" cy="468955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176" y="5137620"/>
            <a:ext cx="1728192" cy="1382554"/>
          </a:xfrm>
          <a:prstGeom prst="rect">
            <a:avLst/>
          </a:prstGeom>
        </p:spPr>
      </p:pic>
      <p:sp>
        <p:nvSpPr>
          <p:cNvPr id="9" name="TextBox 8">
            <a:hlinkClick r:id="rId4" action="ppaction://hlinkfile"/>
          </p:cNvPr>
          <p:cNvSpPr txBox="1"/>
          <p:nvPr/>
        </p:nvSpPr>
        <p:spPr>
          <a:xfrm>
            <a:off x="2267744" y="6196067"/>
            <a:ext cx="2844497" cy="4001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sz="2000" dirty="0" smtClean="0"/>
              <a:t>Strong and Weak Acids</a:t>
            </a:r>
            <a:endParaRPr lang="en-GB" sz="2000" dirty="0"/>
          </a:p>
        </p:txBody>
      </p:sp>
      <p:pic>
        <p:nvPicPr>
          <p:cNvPr id="2050" name="Picture 2" descr="Image result for ethanoic aci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194" y="4171202"/>
            <a:ext cx="3360750" cy="249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hlinkClick r:id="rId6" action="ppaction://hlinksldjump"/>
          </p:cNvPr>
          <p:cNvSpPr txBox="1"/>
          <p:nvPr/>
        </p:nvSpPr>
        <p:spPr>
          <a:xfrm>
            <a:off x="8244408" y="105273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8766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17.8 – </a:t>
            </a:r>
            <a:r>
              <a:rPr lang="en-GB" sz="4000" dirty="0"/>
              <a:t>The </a:t>
            </a:r>
            <a:r>
              <a:rPr lang="en-GB" sz="4000" dirty="0" smtClean="0"/>
              <a:t>Carboxylic Acids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en-US" sz="2300" b="1" dirty="0">
                <a:solidFill>
                  <a:srgbClr val="C00000"/>
                </a:solidFill>
              </a:rPr>
              <a:t>Ethanoic acid: typical acid </a:t>
            </a:r>
            <a:r>
              <a:rPr lang="en-US" sz="2300" b="1" dirty="0" smtClean="0">
                <a:solidFill>
                  <a:srgbClr val="C00000"/>
                </a:solidFill>
              </a:rPr>
              <a:t>reactions!</a:t>
            </a:r>
            <a:endParaRPr lang="en-US" sz="2300" b="1" dirty="0">
              <a:solidFill>
                <a:srgbClr val="C00000"/>
              </a:solidFill>
            </a:endParaRPr>
          </a:p>
          <a:p>
            <a:pPr marL="457200" indent="-457200">
              <a:buClr>
                <a:srgbClr val="C00000"/>
              </a:buClr>
              <a:buSzPct val="100000"/>
              <a:buFont typeface="+mj-lt"/>
              <a:buAutoNum type="arabicPeriod" startAt="3"/>
            </a:pPr>
            <a:r>
              <a:rPr lang="en-US" sz="2300" dirty="0" smtClean="0"/>
              <a:t>Ethanoic </a:t>
            </a:r>
            <a:r>
              <a:rPr lang="en-US" sz="2300" dirty="0"/>
              <a:t>acid reacts with metals, bases, and carbonates, to form </a:t>
            </a:r>
            <a:r>
              <a:rPr lang="en-US" sz="2300" b="1" dirty="0" smtClean="0">
                <a:solidFill>
                  <a:srgbClr val="FF0000"/>
                </a:solidFill>
              </a:rPr>
              <a:t>salts</a:t>
            </a:r>
            <a:r>
              <a:rPr lang="en-US" sz="2300" dirty="0" smtClean="0"/>
              <a:t>. It </a:t>
            </a:r>
            <a:r>
              <a:rPr lang="en-US" sz="2300" dirty="0"/>
              <a:t>reacts with sodium hydroxide like this</a:t>
            </a:r>
            <a:r>
              <a:rPr lang="en-US" sz="2300" dirty="0" smtClean="0"/>
              <a:t>:</a:t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endParaRPr lang="en-US" sz="2300" dirty="0" smtClean="0"/>
          </a:p>
          <a:p>
            <a:pPr marL="449263">
              <a:buClr>
                <a:srgbClr val="C00000"/>
              </a:buClr>
              <a:buSzPct val="100000"/>
            </a:pPr>
            <a:r>
              <a:rPr lang="en-US" sz="2300" dirty="0" smtClean="0"/>
              <a:t>or </a:t>
            </a:r>
            <a:r>
              <a:rPr lang="en-US" sz="2300" b="1" dirty="0">
                <a:solidFill>
                  <a:srgbClr val="FF0000"/>
                </a:solidFill>
              </a:rPr>
              <a:t>CH</a:t>
            </a:r>
            <a:r>
              <a:rPr lang="en-US" sz="2300" b="1" baseline="-25000" dirty="0">
                <a:solidFill>
                  <a:srgbClr val="FF0000"/>
                </a:solidFill>
              </a:rPr>
              <a:t>3</a:t>
            </a:r>
            <a:r>
              <a:rPr lang="en-US" sz="2300" b="1" dirty="0">
                <a:solidFill>
                  <a:srgbClr val="FF0000"/>
                </a:solidFill>
              </a:rPr>
              <a:t>COOH (</a:t>
            </a:r>
            <a:r>
              <a:rPr lang="en-US" sz="2300" b="1" i="1" dirty="0" err="1">
                <a:solidFill>
                  <a:srgbClr val="FF0000"/>
                </a:solidFill>
              </a:rPr>
              <a:t>aq</a:t>
            </a:r>
            <a:r>
              <a:rPr lang="en-US" sz="2300" b="1" dirty="0">
                <a:solidFill>
                  <a:srgbClr val="FF0000"/>
                </a:solidFill>
              </a:rPr>
              <a:t>) </a:t>
            </a:r>
            <a:r>
              <a:rPr lang="en-US" sz="2300" b="1" dirty="0" smtClean="0">
                <a:solidFill>
                  <a:srgbClr val="FF0000"/>
                </a:solidFill>
              </a:rPr>
              <a:t>+ </a:t>
            </a:r>
            <a:r>
              <a:rPr lang="en-US" sz="2300" b="1" dirty="0" err="1">
                <a:solidFill>
                  <a:srgbClr val="FF0000"/>
                </a:solidFill>
              </a:rPr>
              <a:t>NaOH</a:t>
            </a:r>
            <a:r>
              <a:rPr lang="en-US" sz="2300" b="1" dirty="0">
                <a:solidFill>
                  <a:srgbClr val="FF0000"/>
                </a:solidFill>
              </a:rPr>
              <a:t> (</a:t>
            </a:r>
            <a:r>
              <a:rPr lang="en-US" sz="2300" b="1" i="1" dirty="0" err="1">
                <a:solidFill>
                  <a:srgbClr val="FF0000"/>
                </a:solidFill>
              </a:rPr>
              <a:t>aq</a:t>
            </a:r>
            <a:r>
              <a:rPr lang="en-US" sz="2300" b="1" dirty="0">
                <a:solidFill>
                  <a:srgbClr val="FF0000"/>
                </a:solidFill>
              </a:rPr>
              <a:t>) </a:t>
            </a:r>
            <a:r>
              <a:rPr lang="en-US" sz="2300" b="1" dirty="0" smtClean="0">
                <a:solidFill>
                  <a:srgbClr val="FF0000"/>
                </a:solidFill>
              </a:rPr>
              <a:t>→ CH</a:t>
            </a:r>
            <a:r>
              <a:rPr lang="en-US" sz="23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300" b="1" dirty="0" smtClean="0">
                <a:solidFill>
                  <a:srgbClr val="FF0000"/>
                </a:solidFill>
              </a:rPr>
              <a:t>COONa </a:t>
            </a:r>
            <a:r>
              <a:rPr lang="en-US" sz="2300" b="1" dirty="0">
                <a:solidFill>
                  <a:srgbClr val="FF0000"/>
                </a:solidFill>
              </a:rPr>
              <a:t>(</a:t>
            </a:r>
            <a:r>
              <a:rPr lang="en-US" sz="2300" b="1" i="1" dirty="0" err="1">
                <a:solidFill>
                  <a:srgbClr val="FF0000"/>
                </a:solidFill>
              </a:rPr>
              <a:t>aq</a:t>
            </a:r>
            <a:r>
              <a:rPr lang="en-US" sz="2300" b="1" dirty="0">
                <a:solidFill>
                  <a:srgbClr val="FF0000"/>
                </a:solidFill>
              </a:rPr>
              <a:t>) </a:t>
            </a:r>
            <a:r>
              <a:rPr lang="en-US" sz="2300" b="1" dirty="0" smtClean="0">
                <a:solidFill>
                  <a:srgbClr val="FF0000"/>
                </a:solidFill>
              </a:rPr>
              <a:t>+ </a:t>
            </a:r>
            <a:r>
              <a:rPr lang="en-US" sz="2300" b="1" dirty="0">
                <a:solidFill>
                  <a:srgbClr val="FF0000"/>
                </a:solidFill>
              </a:rPr>
              <a:t>H</a:t>
            </a:r>
            <a:r>
              <a:rPr lang="en-US" sz="2300" b="1" baseline="-25000" dirty="0">
                <a:solidFill>
                  <a:srgbClr val="FF0000"/>
                </a:solidFill>
              </a:rPr>
              <a:t>2</a:t>
            </a:r>
            <a:r>
              <a:rPr lang="en-US" sz="2300" b="1" dirty="0">
                <a:solidFill>
                  <a:srgbClr val="FF0000"/>
                </a:solidFill>
              </a:rPr>
              <a:t>O (</a:t>
            </a:r>
            <a:r>
              <a:rPr lang="en-US" sz="2300" b="1" i="1" dirty="0" smtClean="0">
                <a:solidFill>
                  <a:srgbClr val="FF0000"/>
                </a:solidFill>
              </a:rPr>
              <a:t>l</a:t>
            </a:r>
            <a:r>
              <a:rPr lang="en-US" sz="2300" b="1" dirty="0" smtClean="0">
                <a:solidFill>
                  <a:srgbClr val="FF0000"/>
                </a:solidFill>
              </a:rPr>
              <a:t>)</a:t>
            </a:r>
            <a:br>
              <a:rPr lang="en-US" sz="2300" b="1" dirty="0" smtClean="0">
                <a:solidFill>
                  <a:srgbClr val="FF0000"/>
                </a:solidFill>
              </a:rPr>
            </a:br>
            <a:r>
              <a:rPr lang="en-US" sz="2300" dirty="0" smtClean="0"/>
              <a:t>Like </a:t>
            </a:r>
            <a:r>
              <a:rPr lang="en-US" sz="2300" dirty="0"/>
              <a:t>all salts, sodium ethanoate is an ionic compound.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smtClean="0">
                <a:latin typeface="Arial" panose="020B0604020202020204" pitchFamily="34" charset="0"/>
                <a:cs typeface="Arial" panose="020B0604020202020204" pitchFamily="34" charset="0"/>
              </a:rPr>
              <a:t>Page 259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778" y="2276872"/>
            <a:ext cx="8605702" cy="1912380"/>
          </a:xfrm>
          <a:prstGeom prst="rect">
            <a:avLst/>
          </a:prstGeom>
        </p:spPr>
      </p:pic>
      <p:sp>
        <p:nvSpPr>
          <p:cNvPr id="13" name="TextBox 12">
            <a:hlinkClick r:id="rId4" action="ppaction://hlinkfile"/>
          </p:cNvPr>
          <p:cNvSpPr txBox="1"/>
          <p:nvPr/>
        </p:nvSpPr>
        <p:spPr>
          <a:xfrm>
            <a:off x="6047983" y="6262578"/>
            <a:ext cx="2844497" cy="4001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sz="2000" dirty="0" smtClean="0"/>
              <a:t>Strong and Weak Acids</a:t>
            </a:r>
            <a:endParaRPr lang="en-GB" sz="2000" dirty="0"/>
          </a:p>
        </p:txBody>
      </p:sp>
      <p:pic>
        <p:nvPicPr>
          <p:cNvPr id="14" name="Picture 2" descr="Image result for ethanoic aci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5115988"/>
            <a:ext cx="2089738" cy="155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8244408" y="98072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9371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17.8 – </a:t>
            </a:r>
            <a:r>
              <a:rPr lang="en-GB" sz="4000" dirty="0"/>
              <a:t>The </a:t>
            </a:r>
            <a:r>
              <a:rPr lang="en-GB" sz="4000" dirty="0" smtClean="0"/>
              <a:t>Carboxylic Acids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30282"/>
            <a:ext cx="8712968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en-US" sz="1700" b="1" dirty="0" smtClean="0">
                <a:solidFill>
                  <a:srgbClr val="C00000"/>
                </a:solidFill>
              </a:rPr>
              <a:t>Esters</a:t>
            </a:r>
            <a:endParaRPr lang="en-US" sz="1700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1700" dirty="0"/>
              <a:t>Ethanoic acid also reacts with alcohols, to give compounds called </a:t>
            </a:r>
            <a:r>
              <a:rPr lang="en-US" sz="1700" b="1" dirty="0" smtClean="0">
                <a:solidFill>
                  <a:srgbClr val="FF0000"/>
                </a:solidFill>
              </a:rPr>
              <a:t>esters</a:t>
            </a:r>
            <a:r>
              <a:rPr lang="en-US" sz="1700" dirty="0" smtClean="0"/>
              <a:t>. The </a:t>
            </a:r>
            <a:r>
              <a:rPr lang="en-US" sz="1700" dirty="0"/>
              <a:t>alcohol molecule is reversed below, to help you see what is </a:t>
            </a:r>
            <a:r>
              <a:rPr lang="en-US" sz="1700" dirty="0" smtClean="0"/>
              <a:t>happening: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500" dirty="0" smtClean="0"/>
              <a:t/>
            </a:r>
            <a:br>
              <a:rPr lang="en-US" sz="5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>or </a:t>
            </a:r>
            <a:r>
              <a:rPr lang="en-US" sz="1700" b="1" dirty="0">
                <a:solidFill>
                  <a:srgbClr val="FF0000"/>
                </a:solidFill>
              </a:rPr>
              <a:t>CH</a:t>
            </a:r>
            <a:r>
              <a:rPr lang="en-US" sz="1700" b="1" baseline="-25000" dirty="0">
                <a:solidFill>
                  <a:srgbClr val="FF0000"/>
                </a:solidFill>
              </a:rPr>
              <a:t>3</a:t>
            </a:r>
            <a:r>
              <a:rPr lang="en-US" sz="1700" b="1" dirty="0">
                <a:solidFill>
                  <a:srgbClr val="FF0000"/>
                </a:solidFill>
              </a:rPr>
              <a:t>COOH (</a:t>
            </a:r>
            <a:r>
              <a:rPr lang="en-US" sz="1700" b="1" i="1" dirty="0">
                <a:solidFill>
                  <a:srgbClr val="FF0000"/>
                </a:solidFill>
              </a:rPr>
              <a:t>l</a:t>
            </a:r>
            <a:r>
              <a:rPr lang="en-US" sz="1700" b="1" dirty="0">
                <a:solidFill>
                  <a:srgbClr val="FF0000"/>
                </a:solidFill>
              </a:rPr>
              <a:t>) </a:t>
            </a:r>
            <a:r>
              <a:rPr lang="en-US" sz="1700" b="1" dirty="0" smtClean="0">
                <a:solidFill>
                  <a:srgbClr val="FF0000"/>
                </a:solidFill>
              </a:rPr>
              <a:t>+ </a:t>
            </a:r>
            <a:r>
              <a:rPr lang="en-US" sz="1700" b="1" dirty="0">
                <a:solidFill>
                  <a:srgbClr val="FF0000"/>
                </a:solidFill>
              </a:rPr>
              <a:t>C3H</a:t>
            </a:r>
            <a:r>
              <a:rPr lang="en-US" sz="1700" b="1" baseline="-25000" dirty="0">
                <a:solidFill>
                  <a:srgbClr val="FF0000"/>
                </a:solidFill>
              </a:rPr>
              <a:t>7</a:t>
            </a:r>
            <a:r>
              <a:rPr lang="en-US" sz="1700" b="1" dirty="0">
                <a:solidFill>
                  <a:srgbClr val="FF0000"/>
                </a:solidFill>
              </a:rPr>
              <a:t>OH (</a:t>
            </a:r>
            <a:r>
              <a:rPr lang="en-US" sz="1700" b="1" i="1" dirty="0" smtClean="0">
                <a:solidFill>
                  <a:srgbClr val="FF0000"/>
                </a:solidFill>
              </a:rPr>
              <a:t>l</a:t>
            </a:r>
            <a:r>
              <a:rPr lang="en-US" sz="1700" b="1" dirty="0" smtClean="0">
                <a:solidFill>
                  <a:srgbClr val="FF0000"/>
                </a:solidFill>
              </a:rPr>
              <a:t>)    </a:t>
            </a:r>
            <a:r>
              <a:rPr lang="en-US" sz="1700" b="1" baseline="30000" dirty="0" smtClean="0">
                <a:solidFill>
                  <a:srgbClr val="FF0000"/>
                </a:solidFill>
              </a:rPr>
              <a:t>conc</a:t>
            </a:r>
            <a:r>
              <a:rPr lang="en-US" sz="1700" b="1" baseline="30000" dirty="0">
                <a:solidFill>
                  <a:srgbClr val="FF0000"/>
                </a:solidFill>
              </a:rPr>
              <a:t>. H2SO4</a:t>
            </a:r>
            <a:r>
              <a:rPr lang="en-US" sz="1700" b="1" dirty="0">
                <a:solidFill>
                  <a:srgbClr val="FF0000"/>
                </a:solidFill>
              </a:rPr>
              <a:t> </a:t>
            </a:r>
            <a:r>
              <a:rPr lang="en-US" sz="1700" b="1" dirty="0" smtClean="0">
                <a:solidFill>
                  <a:srgbClr val="FF0000"/>
                </a:solidFill>
              </a:rPr>
              <a:t>   CH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1700" b="1" dirty="0" smtClean="0">
                <a:solidFill>
                  <a:srgbClr val="FF0000"/>
                </a:solidFill>
              </a:rPr>
              <a:t>COOC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1700" b="1" dirty="0" smtClean="0">
                <a:solidFill>
                  <a:srgbClr val="FF0000"/>
                </a:solidFill>
              </a:rPr>
              <a:t>H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7</a:t>
            </a:r>
            <a:r>
              <a:rPr lang="en-US" sz="1700" b="1" dirty="0" smtClean="0">
                <a:solidFill>
                  <a:srgbClr val="FF0000"/>
                </a:solidFill>
              </a:rPr>
              <a:t> </a:t>
            </a:r>
            <a:r>
              <a:rPr lang="en-US" sz="1700" b="1" dirty="0">
                <a:solidFill>
                  <a:srgbClr val="FF0000"/>
                </a:solidFill>
              </a:rPr>
              <a:t>(</a:t>
            </a:r>
            <a:r>
              <a:rPr lang="en-US" sz="1700" b="1" i="1" dirty="0">
                <a:solidFill>
                  <a:srgbClr val="FF0000"/>
                </a:solidFill>
              </a:rPr>
              <a:t>l</a:t>
            </a:r>
            <a:r>
              <a:rPr lang="en-US" sz="1700" b="1" dirty="0">
                <a:solidFill>
                  <a:srgbClr val="FF0000"/>
                </a:solidFill>
              </a:rPr>
              <a:t>) </a:t>
            </a:r>
            <a:r>
              <a:rPr lang="en-US" sz="1700" b="1" dirty="0" smtClean="0">
                <a:solidFill>
                  <a:srgbClr val="FF0000"/>
                </a:solidFill>
              </a:rPr>
              <a:t>+ </a:t>
            </a:r>
            <a:r>
              <a:rPr lang="en-US" sz="1700" b="1" dirty="0">
                <a:solidFill>
                  <a:srgbClr val="FF0000"/>
                </a:solidFill>
              </a:rPr>
              <a:t>H</a:t>
            </a:r>
            <a:r>
              <a:rPr lang="en-US" sz="1700" b="1" baseline="-25000" dirty="0">
                <a:solidFill>
                  <a:srgbClr val="FF0000"/>
                </a:solidFill>
              </a:rPr>
              <a:t>2</a:t>
            </a:r>
            <a:r>
              <a:rPr lang="en-US" sz="1700" b="1" dirty="0">
                <a:solidFill>
                  <a:srgbClr val="FF0000"/>
                </a:solidFill>
              </a:rPr>
              <a:t>O (</a:t>
            </a:r>
            <a:r>
              <a:rPr lang="en-US" sz="1700" b="1" i="1" dirty="0">
                <a:solidFill>
                  <a:srgbClr val="FF0000"/>
                </a:solidFill>
              </a:rPr>
              <a:t>l</a:t>
            </a:r>
            <a:r>
              <a:rPr lang="en-US" sz="1700" b="1" dirty="0">
                <a:solidFill>
                  <a:srgbClr val="FF0000"/>
                </a:solidFill>
              </a:rPr>
              <a:t>)</a:t>
            </a:r>
          </a:p>
          <a:p>
            <a:pPr marL="361950" indent="-361950">
              <a:buClr>
                <a:srgbClr val="C00000"/>
              </a:buClr>
              <a:buSzPct val="90000"/>
              <a:buFont typeface="Arial" panose="020B0604020202020204" pitchFamily="34" charset="0"/>
              <a:buChar char="►"/>
            </a:pPr>
            <a:r>
              <a:rPr lang="en-US" sz="1700" dirty="0"/>
              <a:t>Note these points:</a:t>
            </a:r>
          </a:p>
          <a:p>
            <a:pPr marL="723900" indent="-284163">
              <a:buClr>
                <a:srgbClr val="C00000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sz="1700" dirty="0" smtClean="0"/>
              <a:t>Two </a:t>
            </a:r>
            <a:r>
              <a:rPr lang="en-US" sz="1700" dirty="0"/>
              <a:t>molecules have joined to make a larger molecule, </a:t>
            </a:r>
            <a:r>
              <a:rPr lang="en-US" sz="1700" dirty="0" smtClean="0"/>
              <a:t>with </a:t>
            </a:r>
            <a:r>
              <a:rPr lang="en-US" sz="1700" dirty="0"/>
              <a:t>the </a:t>
            </a: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>loss of a </a:t>
            </a:r>
            <a:r>
              <a:rPr lang="en-US" sz="1700" dirty="0"/>
              <a:t>small molecule, water. So this is called </a:t>
            </a:r>
            <a:r>
              <a:rPr lang="en-US" sz="1700" dirty="0" smtClean="0"/>
              <a:t>a </a:t>
            </a:r>
            <a:br>
              <a:rPr lang="en-US" sz="1700" dirty="0" smtClean="0"/>
            </a:br>
            <a:r>
              <a:rPr lang="en-US" sz="1700" b="1" dirty="0" smtClean="0">
                <a:solidFill>
                  <a:srgbClr val="FF0000"/>
                </a:solidFill>
              </a:rPr>
              <a:t>condensation </a:t>
            </a:r>
            <a:r>
              <a:rPr lang="en-US" sz="1700" b="1" dirty="0">
                <a:solidFill>
                  <a:srgbClr val="FF0000"/>
                </a:solidFill>
              </a:rPr>
              <a:t>reaction</a:t>
            </a:r>
            <a:r>
              <a:rPr lang="en-US" sz="1700" dirty="0"/>
              <a:t>.</a:t>
            </a:r>
          </a:p>
          <a:p>
            <a:pPr marL="723900" indent="-284163">
              <a:buClr>
                <a:srgbClr val="C00000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sz="1700" dirty="0" smtClean="0"/>
              <a:t>The </a:t>
            </a:r>
            <a:r>
              <a:rPr lang="en-US" sz="1700" dirty="0"/>
              <a:t>reaction is reversible, and sulfuric acid acts a catalyst.</a:t>
            </a:r>
          </a:p>
          <a:p>
            <a:pPr marL="723900" indent="-284163">
              <a:buClr>
                <a:srgbClr val="C00000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sz="1700" dirty="0" smtClean="0"/>
              <a:t>The </a:t>
            </a:r>
            <a:r>
              <a:rPr lang="en-US" sz="1700" dirty="0"/>
              <a:t>alcohol part comes </a:t>
            </a:r>
            <a:r>
              <a:rPr lang="en-US" sz="1700" i="1" dirty="0"/>
              <a:t>first</a:t>
            </a:r>
            <a:r>
              <a:rPr lang="en-US" sz="1700" dirty="0"/>
              <a:t> in the name </a:t>
            </a:r>
            <a:r>
              <a:rPr lang="en-US" sz="1700" dirty="0" smtClean="0"/>
              <a:t>– but </a:t>
            </a:r>
            <a:r>
              <a:rPr lang="en-US" sz="1700" dirty="0"/>
              <a:t>second in </a:t>
            </a: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>the </a:t>
            </a:r>
            <a:r>
              <a:rPr lang="en-US" sz="1700" dirty="0"/>
              <a:t>formula.</a:t>
            </a:r>
          </a:p>
          <a:p>
            <a:pPr marL="723900" indent="-284163">
              <a:buClr>
                <a:srgbClr val="C00000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sz="1700" dirty="0" smtClean="0"/>
              <a:t>Propyl </a:t>
            </a:r>
            <a:r>
              <a:rPr lang="en-US" sz="1700" dirty="0"/>
              <a:t>ethanoate smells of pears. In fact many esters have </a:t>
            </a: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>attractive smells </a:t>
            </a:r>
            <a:r>
              <a:rPr lang="en-US" sz="1700" dirty="0"/>
              <a:t>and tastes. So they are added to shampoos </a:t>
            </a: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>and </a:t>
            </a:r>
            <a:r>
              <a:rPr lang="en-US" sz="1700" dirty="0"/>
              <a:t>soaps for </a:t>
            </a:r>
            <a:r>
              <a:rPr lang="en-US" sz="1700" dirty="0" smtClean="0"/>
              <a:t>their smells</a:t>
            </a:r>
            <a:r>
              <a:rPr lang="en-US" sz="1700" dirty="0"/>
              <a:t>, and to ice cream and other foods </a:t>
            </a:r>
            <a:r>
              <a:rPr lang="en-IE" sz="1700" dirty="0" smtClean="0"/>
              <a:t/>
            </a:r>
            <a:br>
              <a:rPr lang="en-IE" sz="1700" dirty="0" smtClean="0"/>
            </a:br>
            <a:r>
              <a:rPr lang="en-US" sz="1700" dirty="0" smtClean="0"/>
              <a:t>as </a:t>
            </a:r>
            <a:r>
              <a:rPr lang="en-US" sz="1700" dirty="0" err="1"/>
              <a:t>flavourings</a:t>
            </a:r>
            <a:r>
              <a:rPr lang="en-US" sz="1700" dirty="0"/>
              <a:t>.</a:t>
            </a:r>
          </a:p>
        </p:txBody>
      </p:sp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681028" y="3842066"/>
            <a:ext cx="1106996" cy="184978"/>
            <a:chOff x="4283968" y="2924944"/>
            <a:chExt cx="1296144" cy="288032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4283968" y="3068960"/>
              <a:ext cx="129614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5436096" y="2924944"/>
              <a:ext cx="144016" cy="14401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283968" y="3068960"/>
              <a:ext cx="144016" cy="14401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058" y="1988840"/>
            <a:ext cx="8682421" cy="16296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21" y="3429000"/>
            <a:ext cx="1440159" cy="179997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260762" y="5157192"/>
            <a:ext cx="163171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400" dirty="0">
                <a:latin typeface="FrutigerLTStd-Light"/>
              </a:rPr>
              <a:t>The smell and taste of the </a:t>
            </a:r>
            <a:r>
              <a:rPr lang="en-US" sz="1400" dirty="0" smtClean="0">
                <a:latin typeface="FrutigerLTStd-Light"/>
              </a:rPr>
              <a:t>apple come </a:t>
            </a:r>
            <a:r>
              <a:rPr lang="en-US" sz="1400" dirty="0">
                <a:latin typeface="FrutigerLTStd-Light"/>
              </a:rPr>
              <a:t>from natural esters. </a:t>
            </a:r>
            <a:r>
              <a:rPr lang="en-US" sz="1400" dirty="0" smtClean="0">
                <a:latin typeface="FrutigerLTStd-Light"/>
              </a:rPr>
              <a:t>Synthetic esters </a:t>
            </a:r>
            <a:r>
              <a:rPr lang="en-US" sz="1400" dirty="0">
                <a:latin typeface="FrutigerLTStd-Light"/>
              </a:rPr>
              <a:t>are used in the shampoo.</a:t>
            </a:r>
            <a:endParaRPr lang="en-GB" sz="1400" dirty="0"/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8244408" y="98072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43949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17.8 – The Carboxylic Acids</a:t>
            </a:r>
            <a:endParaRPr lang="en-GB" sz="36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44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800" dirty="0" smtClean="0"/>
              <a:t>What </a:t>
            </a:r>
            <a:r>
              <a:rPr lang="en-US" sz="2800" dirty="0"/>
              <a:t>is the functional group of the carboxylic acids?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800" dirty="0" smtClean="0"/>
              <a:t>Copy </a:t>
            </a:r>
            <a:r>
              <a:rPr lang="en-US" sz="2800" dirty="0"/>
              <a:t>and complete. (Page 152 may help</a:t>
            </a:r>
            <a:r>
              <a:rPr lang="en-US" sz="2800" dirty="0" smtClean="0"/>
              <a:t>!)</a:t>
            </a:r>
            <a:br>
              <a:rPr lang="en-US" sz="2800" dirty="0" smtClean="0"/>
            </a:br>
            <a:r>
              <a:rPr lang="en-US" sz="2800" dirty="0" smtClean="0"/>
              <a:t>carboxylic </a:t>
            </a:r>
            <a:r>
              <a:rPr lang="en-US" sz="2800" dirty="0"/>
              <a:t>acid </a:t>
            </a:r>
            <a:r>
              <a:rPr lang="en-US" sz="2800" dirty="0" smtClean="0"/>
              <a:t>+ </a:t>
            </a:r>
            <a:r>
              <a:rPr lang="en-US" sz="2800" dirty="0"/>
              <a:t>metal </a:t>
            </a:r>
            <a:r>
              <a:rPr lang="en-US" sz="2800" dirty="0" smtClean="0"/>
              <a:t>→ _________ + ________</a:t>
            </a:r>
            <a:br>
              <a:rPr lang="en-US" sz="2800" dirty="0" smtClean="0"/>
            </a:br>
            <a:r>
              <a:rPr lang="en-US" sz="2800" dirty="0" smtClean="0"/>
              <a:t>carboxylic </a:t>
            </a:r>
            <a:r>
              <a:rPr lang="en-US" sz="2800" dirty="0"/>
              <a:t>acid </a:t>
            </a:r>
            <a:r>
              <a:rPr lang="en-US" sz="2800" dirty="0" smtClean="0"/>
              <a:t>+ alkali</a:t>
            </a:r>
            <a:r>
              <a:rPr lang="en-US" sz="2800" dirty="0"/>
              <a:t> → </a:t>
            </a:r>
            <a:r>
              <a:rPr lang="en-US" sz="2800" dirty="0" smtClean="0"/>
              <a:t>_________ </a:t>
            </a:r>
            <a:r>
              <a:rPr lang="en-US" sz="2800" dirty="0"/>
              <a:t>+ ________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carboxylic </a:t>
            </a:r>
            <a:r>
              <a:rPr lang="en-US" sz="2800" dirty="0"/>
              <a:t>acid </a:t>
            </a:r>
            <a:r>
              <a:rPr lang="en-US" sz="2800" dirty="0" smtClean="0"/>
              <a:t>+ alcohol</a:t>
            </a:r>
            <a:r>
              <a:rPr lang="en-US" sz="2800" dirty="0"/>
              <a:t> </a:t>
            </a:r>
            <a:r>
              <a:rPr lang="en-US" sz="2800" dirty="0" smtClean="0"/>
              <a:t>      _______ </a:t>
            </a:r>
            <a:r>
              <a:rPr lang="en-US" sz="2800" dirty="0"/>
              <a:t>+ ________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800" dirty="0" smtClean="0"/>
              <a:t>Carboxylic </a:t>
            </a:r>
            <a:r>
              <a:rPr lang="en-US" sz="2800" dirty="0"/>
              <a:t>acids are weak acids. Explain why.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800" dirty="0" smtClean="0"/>
              <a:t>Draw </a:t>
            </a:r>
            <a:r>
              <a:rPr lang="en-US" sz="2800" dirty="0"/>
              <a:t>structural formulae to show the reaction </a:t>
            </a:r>
            <a:r>
              <a:rPr lang="en-US" sz="2800" dirty="0" smtClean="0"/>
              <a:t>between ethanol </a:t>
            </a:r>
            <a:r>
              <a:rPr lang="en-US" sz="2800" dirty="0"/>
              <a:t>and ethanoic acid, and name the products.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800" dirty="0" smtClean="0"/>
              <a:t>What </a:t>
            </a:r>
            <a:r>
              <a:rPr lang="en-US" sz="2800" dirty="0"/>
              <a:t>is a condensation reaction?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982663" algn="l"/>
                <a:tab pos="4300538" algn="l"/>
              </a:tabLst>
            </a:pPr>
            <a:r>
              <a:rPr lang="en-US" sz="2800" dirty="0" smtClean="0"/>
              <a:t>Esters </a:t>
            </a:r>
            <a:r>
              <a:rPr lang="en-US" sz="2800" dirty="0"/>
              <a:t>are important compounds in industry.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Why</a:t>
            </a:r>
            <a:r>
              <a:rPr lang="en-US" sz="2800" dirty="0"/>
              <a:t>?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3789040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" action="ppaction://noaction"/>
          </p:cNvPr>
          <p:cNvSpPr/>
          <p:nvPr/>
        </p:nvSpPr>
        <p:spPr>
          <a:xfrm>
            <a:off x="7260762" y="692696"/>
            <a:ext cx="463394" cy="356284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259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716016" y="3468520"/>
            <a:ext cx="504056" cy="248512"/>
            <a:chOff x="3419872" y="6672982"/>
            <a:chExt cx="1109608" cy="244889"/>
          </a:xfrm>
        </p:grpSpPr>
        <p:grpSp>
          <p:nvGrpSpPr>
            <p:cNvPr id="9" name="Group 8"/>
            <p:cNvGrpSpPr/>
            <p:nvPr/>
          </p:nvGrpSpPr>
          <p:grpSpPr>
            <a:xfrm>
              <a:off x="3422484" y="6672982"/>
              <a:ext cx="1106996" cy="92489"/>
              <a:chOff x="4283968" y="2924944"/>
              <a:chExt cx="1296144" cy="144016"/>
            </a:xfrm>
          </p:grpSpPr>
          <p:cxnSp>
            <p:nvCxnSpPr>
              <p:cNvPr id="10" name="Straight Connector 9"/>
              <p:cNvCxnSpPr/>
              <p:nvPr/>
            </p:nvCxnSpPr>
            <p:spPr>
              <a:xfrm>
                <a:off x="4283968" y="3068960"/>
                <a:ext cx="129614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436096" y="2924944"/>
                <a:ext cx="144016" cy="14401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/>
            <p:cNvGrpSpPr/>
            <p:nvPr/>
          </p:nvGrpSpPr>
          <p:grpSpPr>
            <a:xfrm rot="10800000">
              <a:off x="3419872" y="6825382"/>
              <a:ext cx="1106996" cy="92489"/>
              <a:chOff x="4283968" y="2924944"/>
              <a:chExt cx="1296144" cy="144016"/>
            </a:xfrm>
          </p:grpSpPr>
          <p:cxnSp>
            <p:nvCxnSpPr>
              <p:cNvPr id="16" name="Straight Connector 15"/>
              <p:cNvCxnSpPr/>
              <p:nvPr/>
            </p:nvCxnSpPr>
            <p:spPr>
              <a:xfrm>
                <a:off x="4283968" y="3068960"/>
                <a:ext cx="129614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5436096" y="2924944"/>
                <a:ext cx="144016" cy="14401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8172400" y="504627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873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58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</a:pPr>
            <a:r>
              <a:rPr lang="en-GB" sz="1650" b="1" dirty="0" smtClean="0"/>
              <a:t>Core curriculum - </a:t>
            </a:r>
            <a:r>
              <a:rPr lang="en-US" sz="1650" dirty="0" smtClean="0"/>
              <a:t>Make </a:t>
            </a:r>
            <a:r>
              <a:rPr lang="en-US" sz="1650" dirty="0"/>
              <a:t>sure you can …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name </a:t>
            </a:r>
            <a:r>
              <a:rPr lang="en-US" sz="1650" dirty="0"/>
              <a:t>the fossil fuels and say how they were formed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explain </a:t>
            </a:r>
            <a:r>
              <a:rPr lang="en-US" sz="1650" dirty="0"/>
              <a:t>what a hydrocarbon is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explain </a:t>
            </a:r>
            <a:r>
              <a:rPr lang="en-US" sz="1650" dirty="0"/>
              <a:t>why petroleum has to be refined, and</a:t>
            </a:r>
            <a:r>
              <a:rPr lang="en-US" sz="1650" dirty="0" smtClean="0"/>
              <a:t>:</a:t>
            </a:r>
            <a:br>
              <a:rPr lang="en-US" sz="1650" dirty="0" smtClean="0"/>
            </a:br>
            <a:r>
              <a:rPr lang="en-US" sz="1650" dirty="0" smtClean="0"/>
              <a:t>	– </a:t>
            </a:r>
            <a:r>
              <a:rPr lang="en-US" sz="1650" dirty="0"/>
              <a:t>describe the refining </a:t>
            </a:r>
            <a:r>
              <a:rPr lang="en-US" sz="1650" dirty="0" smtClean="0"/>
              <a:t>process</a:t>
            </a:r>
            <a:br>
              <a:rPr lang="en-US" sz="1650" dirty="0" smtClean="0"/>
            </a:br>
            <a:r>
              <a:rPr lang="en-US" sz="1650" dirty="0" smtClean="0"/>
              <a:t>	– </a:t>
            </a:r>
            <a:r>
              <a:rPr lang="en-US" sz="1650" dirty="0"/>
              <a:t>name the different </a:t>
            </a:r>
            <a:r>
              <a:rPr lang="en-US" sz="1650" dirty="0" smtClean="0"/>
              <a:t>fractions</a:t>
            </a:r>
            <a:br>
              <a:rPr lang="en-US" sz="1650" dirty="0" smtClean="0"/>
            </a:br>
            <a:r>
              <a:rPr lang="en-US" sz="1650" dirty="0" smtClean="0"/>
              <a:t>	– </a:t>
            </a:r>
            <a:r>
              <a:rPr lang="en-US" sz="1650" dirty="0"/>
              <a:t>say what these fractions are used for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explain </a:t>
            </a:r>
            <a:r>
              <a:rPr lang="en-US" sz="1650" dirty="0"/>
              <a:t>what cracking is, and why it is so </a:t>
            </a:r>
            <a:r>
              <a:rPr lang="en-US" sz="1650" dirty="0" smtClean="0"/>
              <a:t>useful, and </a:t>
            </a:r>
            <a:r>
              <a:rPr lang="en-US" sz="1650" dirty="0"/>
              <a:t>give the equation for the cracking of ethane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say </a:t>
            </a:r>
            <a:r>
              <a:rPr lang="en-US" sz="1650" dirty="0"/>
              <a:t>what a structural formula is, and </a:t>
            </a:r>
            <a:r>
              <a:rPr lang="en-US" sz="1650" dirty="0" smtClean="0"/>
              <a:t>draw structural </a:t>
            </a:r>
            <a:r>
              <a:rPr lang="en-US" sz="1650" dirty="0"/>
              <a:t>formulae </a:t>
            </a:r>
            <a:r>
              <a:rPr lang="en-US" sz="1650" dirty="0" smtClean="0"/>
              <a:t>for methane </a:t>
            </a:r>
            <a:r>
              <a:rPr lang="en-US" sz="1650" dirty="0"/>
              <a:t>ethane </a:t>
            </a:r>
            <a:r>
              <a:rPr lang="en-US" sz="1650" dirty="0" err="1"/>
              <a:t>ethene</a:t>
            </a:r>
            <a:r>
              <a:rPr lang="en-US" sz="1650" dirty="0"/>
              <a:t> ethanol ethanoic acid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say </a:t>
            </a:r>
            <a:r>
              <a:rPr lang="en-US" sz="1650" dirty="0"/>
              <a:t>what family a compound belongs to, from </a:t>
            </a:r>
            <a:r>
              <a:rPr lang="en-US" sz="1650" dirty="0" smtClean="0"/>
              <a:t>its structural </a:t>
            </a:r>
            <a:r>
              <a:rPr lang="en-US" sz="1650" dirty="0"/>
              <a:t>formula or its name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give </a:t>
            </a:r>
            <a:r>
              <a:rPr lang="en-US" sz="1650" dirty="0"/>
              <a:t>the functional groups for the alkenes, </a:t>
            </a:r>
            <a:r>
              <a:rPr lang="en-US" sz="1650" dirty="0" smtClean="0"/>
              <a:t>alcohols, and </a:t>
            </a:r>
            <a:r>
              <a:rPr lang="en-US" sz="1650" dirty="0"/>
              <a:t>carboxylic acids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describe </a:t>
            </a:r>
            <a:r>
              <a:rPr lang="en-US" sz="1650" dirty="0"/>
              <a:t>alkanes as unreactive except for </a:t>
            </a:r>
            <a:r>
              <a:rPr lang="en-US" sz="1650" dirty="0" smtClean="0"/>
              <a:t>burning, and </a:t>
            </a:r>
            <a:r>
              <a:rPr lang="en-US" sz="1650" dirty="0"/>
              <a:t>give an equation for the combustion of methane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explain </a:t>
            </a:r>
            <a:r>
              <a:rPr lang="en-US" sz="1650" dirty="0"/>
              <a:t>what unsaturated means and describe a </a:t>
            </a:r>
            <a:r>
              <a:rPr lang="en-US" sz="1650" dirty="0" smtClean="0"/>
              <a:t>test to </a:t>
            </a:r>
            <a:r>
              <a:rPr lang="en-US" sz="1650" dirty="0"/>
              <a:t>identify an unsaturated hydrocarbon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describe </a:t>
            </a:r>
            <a:r>
              <a:rPr lang="en-US" sz="1650" dirty="0"/>
              <a:t>how </a:t>
            </a:r>
            <a:r>
              <a:rPr lang="en-US" sz="1650" dirty="0" err="1"/>
              <a:t>ethene</a:t>
            </a:r>
            <a:r>
              <a:rPr lang="en-US" sz="1650" dirty="0"/>
              <a:t> monomers add on to </a:t>
            </a:r>
            <a:r>
              <a:rPr lang="en-US" sz="1650" dirty="0" smtClean="0"/>
              <a:t>each other </a:t>
            </a:r>
            <a:r>
              <a:rPr lang="en-US" sz="1650" dirty="0"/>
              <a:t>to form the polymer </a:t>
            </a:r>
            <a:r>
              <a:rPr lang="en-US" sz="1650" dirty="0" smtClean="0"/>
              <a:t>poly (</a:t>
            </a:r>
            <a:r>
              <a:rPr lang="en-US" sz="1650" dirty="0" err="1"/>
              <a:t>ethene</a:t>
            </a:r>
            <a:r>
              <a:rPr lang="en-US" sz="1650" dirty="0"/>
              <a:t>)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describe </a:t>
            </a:r>
            <a:r>
              <a:rPr lang="en-US" sz="1650" dirty="0"/>
              <a:t>the two ways of making ethanol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give </a:t>
            </a:r>
            <a:r>
              <a:rPr lang="en-US" sz="1650" dirty="0"/>
              <a:t>at least two uses for ethanol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give </a:t>
            </a:r>
            <a:r>
              <a:rPr lang="en-US" sz="1650" dirty="0"/>
              <a:t>the reaction for the combustion of ethanol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 smtClean="0"/>
              <a:t>give </a:t>
            </a:r>
            <a:r>
              <a:rPr lang="en-US" sz="1650" dirty="0"/>
              <a:t>at least two advantages of ethanol as a fuel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 – Revision Checklist - Core</a:t>
            </a:r>
            <a:endParaRPr lang="en-GB" sz="40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7283388" y="670058"/>
            <a:ext cx="456964" cy="36463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 260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9699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58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</a:pPr>
            <a:r>
              <a:rPr lang="en-GB" sz="2400" b="1" dirty="0" smtClean="0"/>
              <a:t>Extended curriculum - </a:t>
            </a:r>
            <a:r>
              <a:rPr lang="en-US" sz="2400" dirty="0" smtClean="0"/>
              <a:t>Make </a:t>
            </a:r>
            <a:r>
              <a:rPr lang="en-US" sz="2400" dirty="0"/>
              <a:t>sure you can …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name</a:t>
            </a:r>
            <a:r>
              <a:rPr lang="en-US" sz="2400" dirty="0"/>
              <a:t>, and draw the structural formulae for, </a:t>
            </a:r>
            <a:r>
              <a:rPr lang="en-US" sz="2400" dirty="0" smtClean="0"/>
              <a:t>the four </a:t>
            </a:r>
            <a:r>
              <a:rPr lang="en-US" sz="2400" dirty="0"/>
              <a:t>simplest members of each family: </a:t>
            </a:r>
            <a:r>
              <a:rPr lang="en-US" sz="2400" dirty="0" smtClean="0"/>
              <a:t>alkanes, alkenes</a:t>
            </a:r>
            <a:r>
              <a:rPr lang="en-US" sz="2400" dirty="0"/>
              <a:t>, alcohols, and carboxylic acids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give </a:t>
            </a:r>
            <a:r>
              <a:rPr lang="en-US" sz="2400" dirty="0"/>
              <a:t>the general properties of a homologous series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explain </a:t>
            </a:r>
            <a:r>
              <a:rPr lang="en-US" sz="2400" dirty="0"/>
              <a:t>what isomers are, and draw examples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describe </a:t>
            </a:r>
            <a:r>
              <a:rPr lang="en-US" sz="2400" dirty="0"/>
              <a:t>the substitution reactions of </a:t>
            </a:r>
            <a:r>
              <a:rPr lang="en-US" sz="2400" dirty="0" smtClean="0"/>
              <a:t>alkanes with </a:t>
            </a:r>
            <a:r>
              <a:rPr lang="en-US" sz="2400" dirty="0"/>
              <a:t>chlorine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describe </a:t>
            </a:r>
            <a:r>
              <a:rPr lang="en-US" sz="2400" dirty="0"/>
              <a:t>the addition reactions of alkenes </a:t>
            </a:r>
            <a:r>
              <a:rPr lang="en-US" sz="2400" dirty="0" smtClean="0"/>
              <a:t>with hydrogen </a:t>
            </a:r>
            <a:r>
              <a:rPr lang="en-US" sz="2400" dirty="0"/>
              <a:t>and steam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describe </a:t>
            </a:r>
            <a:r>
              <a:rPr lang="en-US" sz="2400" dirty="0"/>
              <a:t>the two ways to make ethanoic acid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explain </a:t>
            </a:r>
            <a:r>
              <a:rPr lang="en-US" sz="2400" dirty="0"/>
              <a:t>why ethanoic acid is a weak acid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give </a:t>
            </a:r>
            <a:r>
              <a:rPr lang="en-US" sz="2400" dirty="0"/>
              <a:t>examples of reactions to show that </a:t>
            </a:r>
            <a:r>
              <a:rPr lang="en-US" sz="2400" dirty="0" smtClean="0"/>
              <a:t>ethanoic acid </a:t>
            </a:r>
            <a:r>
              <a:rPr lang="en-US" sz="2400" dirty="0"/>
              <a:t>is a typical acid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describe </a:t>
            </a:r>
            <a:r>
              <a:rPr lang="en-US" sz="2400" dirty="0"/>
              <a:t>the reaction of ethanoic acid with </a:t>
            </a:r>
            <a:r>
              <a:rPr lang="en-US" sz="2400" dirty="0" smtClean="0"/>
              <a:t>an alcohol</a:t>
            </a:r>
            <a:r>
              <a:rPr lang="en-US" sz="2400" dirty="0"/>
              <a:t>, and name the products that form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17 – Revision Checklist - Extended</a:t>
            </a:r>
            <a:endParaRPr lang="en-GB" sz="40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7283388" y="670058"/>
            <a:ext cx="456964" cy="36463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 260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516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17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0D7CB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34988" indent="-534988">
              <a:buFont typeface="+mj-lt"/>
              <a:buAutoNum type="arabicPeriod"/>
              <a:tabLst>
                <a:tab pos="896938" algn="l"/>
                <a:tab pos="2967038" algn="l"/>
              </a:tabLst>
            </a:pPr>
            <a:r>
              <a:rPr lang="en-US" sz="2000" dirty="0" smtClean="0"/>
              <a:t>Petroleum </a:t>
            </a:r>
            <a:r>
              <a:rPr lang="en-US" sz="2000" dirty="0"/>
              <a:t>is separated into fractions, like this</a:t>
            </a:r>
            <a:r>
              <a:rPr lang="en-US" sz="2000" dirty="0" smtClean="0"/>
              <a:t>:</a:t>
            </a:r>
          </a:p>
          <a:p>
            <a:pPr marL="514350" indent="-514350">
              <a:buFont typeface="+mj-lt"/>
              <a:buAutoNum type="alphaLcParenR"/>
              <a:tabLst>
                <a:tab pos="896938" algn="l"/>
                <a:tab pos="2967038" algn="l"/>
              </a:tabLst>
            </a:pPr>
            <a:r>
              <a:rPr lang="en-US" sz="2000" b="1" dirty="0" err="1" smtClean="0"/>
              <a:t>i</a:t>
            </a:r>
            <a:r>
              <a:rPr lang="en-US" sz="2000" dirty="0" smtClean="0"/>
              <a:t> 	What </a:t>
            </a:r>
            <a:r>
              <a:rPr lang="en-US" sz="2000" dirty="0"/>
              <a:t>is this process </a:t>
            </a:r>
            <a:r>
              <a:rPr lang="en-US" sz="2000" dirty="0" smtClean="0"/>
              <a:t>called?</a:t>
            </a:r>
            <a:br>
              <a:rPr lang="en-US" sz="2000" dirty="0" smtClean="0"/>
            </a:br>
            <a:r>
              <a:rPr lang="en-US" sz="2000" b="1" dirty="0" smtClean="0"/>
              <a:t>ii</a:t>
            </a:r>
            <a:r>
              <a:rPr lang="en-US" sz="2000" dirty="0" smtClean="0"/>
              <a:t> 	It </a:t>
            </a:r>
            <a:r>
              <a:rPr lang="en-US" sz="2000" dirty="0"/>
              <a:t>uses the fact that different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compounds have different </a:t>
            </a:r>
            <a:br>
              <a:rPr lang="en-US" sz="2000" dirty="0" smtClean="0"/>
            </a:br>
            <a:r>
              <a:rPr lang="en-US" sz="2000" dirty="0" smtClean="0"/>
              <a:t>__________ _________. What </a:t>
            </a:r>
            <a:r>
              <a:rPr lang="en-US" sz="2000" dirty="0"/>
              <a:t>is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missing</a:t>
            </a:r>
            <a:r>
              <a:rPr lang="en-US" sz="2000" dirty="0"/>
              <a:t>?</a:t>
            </a:r>
          </a:p>
          <a:p>
            <a:pPr marL="514350" indent="-514350">
              <a:buFont typeface="+mj-lt"/>
              <a:buAutoNum type="alphaLcParenR"/>
              <a:tabLst>
                <a:tab pos="896938" algn="l"/>
                <a:tab pos="2967038" algn="l"/>
              </a:tabLst>
            </a:pPr>
            <a:r>
              <a:rPr lang="en-US" sz="2000" b="1" dirty="0" err="1" smtClean="0"/>
              <a:t>i</a:t>
            </a:r>
            <a:r>
              <a:rPr lang="en-US" sz="2000" dirty="0" smtClean="0"/>
              <a:t> 	Is </a:t>
            </a:r>
            <a:r>
              <a:rPr lang="en-US" sz="2000" dirty="0"/>
              <a:t>naphtha just one compound,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or a </a:t>
            </a:r>
            <a:r>
              <a:rPr lang="en-US" sz="2000" dirty="0"/>
              <a:t>group </a:t>
            </a:r>
            <a:r>
              <a:rPr lang="en-US" sz="2000" dirty="0" smtClean="0"/>
              <a:t>of 	compounds</a:t>
            </a:r>
            <a:r>
              <a:rPr lang="en-US" sz="2000" dirty="0"/>
              <a:t>?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Explain.</a:t>
            </a:r>
            <a:br>
              <a:rPr lang="en-US" sz="2000" dirty="0" smtClean="0"/>
            </a:br>
            <a:r>
              <a:rPr lang="en-US" sz="2000" b="1" dirty="0" smtClean="0"/>
              <a:t>ii</a:t>
            </a:r>
            <a:r>
              <a:rPr lang="en-US" sz="2000" dirty="0" smtClean="0"/>
              <a:t> 	Using </a:t>
            </a:r>
            <a:r>
              <a:rPr lang="en-US" sz="2000" dirty="0"/>
              <a:t>the terms evaporation and </a:t>
            </a:r>
            <a:r>
              <a:rPr lang="en-IE" sz="2000" dirty="0" smtClean="0"/>
              <a:t/>
            </a:r>
            <a:br>
              <a:rPr lang="en-IE" sz="2000" dirty="0" smtClean="0"/>
            </a:br>
            <a:r>
              <a:rPr lang="en-US" sz="2000" dirty="0" smtClean="0"/>
              <a:t>condensation, explain </a:t>
            </a:r>
            <a:r>
              <a:rPr lang="en-US" sz="2000" dirty="0"/>
              <a:t>how naphtha is </a:t>
            </a:r>
            <a:r>
              <a:rPr lang="en-IE" sz="2000" dirty="0" smtClean="0"/>
              <a:t/>
            </a:r>
            <a:br>
              <a:rPr lang="en-IE" sz="2000" dirty="0" smtClean="0"/>
            </a:br>
            <a:r>
              <a:rPr lang="en-US" sz="2000" dirty="0" smtClean="0"/>
              <a:t>produced</a:t>
            </a:r>
            <a:r>
              <a:rPr lang="en-US" sz="2000" dirty="0"/>
              <a:t>.</a:t>
            </a:r>
          </a:p>
          <a:p>
            <a:pPr marL="514350" indent="-514350">
              <a:buFont typeface="+mj-lt"/>
              <a:buAutoNum type="alphaLcParenR"/>
              <a:tabLst>
                <a:tab pos="896938" algn="l"/>
                <a:tab pos="2967038" algn="l"/>
              </a:tabLst>
            </a:pPr>
            <a:r>
              <a:rPr lang="en-US" sz="2000" dirty="0" smtClean="0"/>
              <a:t>Give </a:t>
            </a:r>
            <a:r>
              <a:rPr lang="en-US" sz="2000" dirty="0"/>
              <a:t>one use for each fraction obtained.</a:t>
            </a:r>
          </a:p>
          <a:p>
            <a:pPr marL="514350" indent="-514350">
              <a:buFont typeface="+mj-lt"/>
              <a:buAutoNum type="alphaLcParenR"/>
              <a:tabLst>
                <a:tab pos="896938" algn="l"/>
                <a:tab pos="2967038" algn="l"/>
              </a:tabLst>
            </a:pPr>
            <a:r>
              <a:rPr lang="en-US" sz="2000" dirty="0" smtClean="0"/>
              <a:t>A </a:t>
            </a:r>
            <a:r>
              <a:rPr lang="en-US" sz="2000" dirty="0"/>
              <a:t>hydrocarbon has a boiling point of </a:t>
            </a:r>
            <a:r>
              <a:rPr lang="en-US" sz="2000" dirty="0" smtClean="0"/>
              <a:t>200°C.</a:t>
            </a:r>
            <a:br>
              <a:rPr lang="en-US" sz="2000" dirty="0" smtClean="0"/>
            </a:br>
            <a:r>
              <a:rPr lang="en-US" sz="2000" b="1" dirty="0" err="1" smtClean="0"/>
              <a:t>i</a:t>
            </a:r>
            <a:r>
              <a:rPr lang="en-US" sz="2000" dirty="0" smtClean="0"/>
              <a:t> 	Are </a:t>
            </a:r>
            <a:r>
              <a:rPr lang="en-US" sz="2000" dirty="0"/>
              <a:t>its carbon chains shorter, or longer, </a:t>
            </a:r>
            <a:r>
              <a:rPr lang="en-US" sz="2000" dirty="0" smtClean="0"/>
              <a:t>than those found </a:t>
            </a:r>
            <a:r>
              <a:rPr lang="en-US" sz="2000" dirty="0"/>
              <a:t>in </a:t>
            </a:r>
            <a:r>
              <a:rPr lang="en-US" sz="2000" dirty="0" smtClean="0"/>
              <a:t>naphtha?</a:t>
            </a:r>
            <a:br>
              <a:rPr lang="en-US" sz="2000" dirty="0" smtClean="0"/>
            </a:br>
            <a:r>
              <a:rPr lang="en-US" sz="2000" b="1" dirty="0" smtClean="0"/>
              <a:t>ii</a:t>
            </a:r>
            <a:r>
              <a:rPr lang="en-US" sz="2000" dirty="0" smtClean="0"/>
              <a:t> 	Is </a:t>
            </a:r>
            <a:r>
              <a:rPr lang="en-US" sz="2000" dirty="0"/>
              <a:t>it more viscous, or less viscous, </a:t>
            </a:r>
            <a:r>
              <a:rPr lang="en-US" sz="2000" dirty="0" smtClean="0"/>
              <a:t>than the compounds </a:t>
            </a:r>
            <a:r>
              <a:rPr lang="en-US" sz="2000" dirty="0"/>
              <a:t>found in naphtha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sp>
        <p:nvSpPr>
          <p:cNvPr id="5" name="Round Same Side Corner Rectangle 4">
            <a:hlinkClick r:id="" action="ppaction://noaction"/>
          </p:cNvPr>
          <p:cNvSpPr/>
          <p:nvPr/>
        </p:nvSpPr>
        <p:spPr>
          <a:xfrm>
            <a:off x="7283388" y="670058"/>
            <a:ext cx="456964" cy="36463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 260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8312" y="1484784"/>
            <a:ext cx="402216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3363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17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0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0D7CB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49263" indent="-449263">
              <a:buFont typeface="+mj-lt"/>
              <a:buAutoNum type="arabicPeriod" startAt="2"/>
              <a:tabLst>
                <a:tab pos="896938" algn="l"/>
                <a:tab pos="2967038" algn="l"/>
              </a:tabLst>
            </a:pPr>
            <a:r>
              <a:rPr lang="en-US" sz="2780" dirty="0" smtClean="0"/>
              <a:t>A </a:t>
            </a:r>
            <a:r>
              <a:rPr lang="en-US" sz="2780" dirty="0"/>
              <a:t>hydrocarbon can be </a:t>
            </a:r>
            <a:r>
              <a:rPr lang="en-US" sz="2780" dirty="0" smtClean="0"/>
              <a:t/>
            </a:r>
            <a:br>
              <a:rPr lang="en-US" sz="2780" dirty="0" smtClean="0"/>
            </a:br>
            <a:r>
              <a:rPr lang="en-US" sz="2780" dirty="0" smtClean="0"/>
              <a:t>cracked </a:t>
            </a:r>
            <a:r>
              <a:rPr lang="en-US" sz="2780" dirty="0"/>
              <a:t>in the lab </a:t>
            </a:r>
            <a:r>
              <a:rPr lang="en-US" sz="2780" dirty="0" smtClean="0"/>
              <a:t>using </a:t>
            </a:r>
            <a:r>
              <a:rPr lang="en-IE" sz="2780" dirty="0" smtClean="0"/>
              <a:t/>
            </a:r>
            <a:br>
              <a:rPr lang="en-IE" sz="2780" dirty="0" smtClean="0"/>
            </a:br>
            <a:r>
              <a:rPr lang="en-US" sz="2780" dirty="0" smtClean="0"/>
              <a:t>the </a:t>
            </a:r>
            <a:r>
              <a:rPr lang="en-US" sz="2780" dirty="0"/>
              <a:t>apparatus </a:t>
            </a:r>
            <a:r>
              <a:rPr lang="en-US" sz="2780" dirty="0" smtClean="0"/>
              <a:t>above.</a:t>
            </a:r>
          </a:p>
          <a:p>
            <a:pPr marL="514350" indent="-51435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780" dirty="0" smtClean="0"/>
              <a:t>What </a:t>
            </a:r>
            <a:r>
              <a:rPr lang="en-US" sz="2780" dirty="0"/>
              <a:t>is </a:t>
            </a:r>
            <a:r>
              <a:rPr lang="en-US" sz="2780" dirty="0" smtClean="0"/>
              <a:t>cracking?</a:t>
            </a:r>
          </a:p>
          <a:p>
            <a:pPr marL="514350" indent="-51435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780" dirty="0" smtClean="0"/>
              <a:t>Which </a:t>
            </a:r>
            <a:r>
              <a:rPr lang="en-US" sz="2780" dirty="0"/>
              <a:t>two things are </a:t>
            </a:r>
            <a:r>
              <a:rPr lang="en-US" sz="2780" dirty="0" smtClean="0"/>
              <a:t/>
            </a:r>
            <a:br>
              <a:rPr lang="en-US" sz="2780" dirty="0" smtClean="0"/>
            </a:br>
            <a:r>
              <a:rPr lang="en-US" sz="2780" dirty="0" smtClean="0"/>
              <a:t>needed</a:t>
            </a:r>
            <a:r>
              <a:rPr lang="en-US" sz="2780" dirty="0"/>
              <a:t>, to crack </a:t>
            </a:r>
            <a:r>
              <a:rPr lang="en-US" sz="2780" dirty="0" smtClean="0"/>
              <a:t>the hydrocarbon?</a:t>
            </a:r>
            <a:endParaRPr lang="en-US" sz="2780" dirty="0"/>
          </a:p>
          <a:p>
            <a:pPr marL="514350" indent="-51435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780" dirty="0" smtClean="0"/>
              <a:t>The </a:t>
            </a:r>
            <a:r>
              <a:rPr lang="en-US" sz="2780" dirty="0"/>
              <a:t>first tube of collected gas is </a:t>
            </a:r>
            <a:r>
              <a:rPr lang="en-US" sz="2780" dirty="0" smtClean="0"/>
              <a:t>discarded. Why</a:t>
            </a:r>
            <a:r>
              <a:rPr lang="en-US" sz="2780" dirty="0"/>
              <a:t>? (What else is in the heated tube</a:t>
            </a:r>
            <a:r>
              <a:rPr lang="en-US" sz="2780" dirty="0" smtClean="0"/>
              <a:t>?)</a:t>
            </a:r>
            <a:endParaRPr lang="en-US" sz="2780" dirty="0"/>
          </a:p>
          <a:p>
            <a:pPr marL="514350" indent="-51435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780" dirty="0" smtClean="0"/>
              <a:t>At </a:t>
            </a:r>
            <a:r>
              <a:rPr lang="en-US" sz="2780" dirty="0"/>
              <a:t>the end of the experiment, the delivery </a:t>
            </a:r>
            <a:r>
              <a:rPr lang="en-US" sz="2780" dirty="0" smtClean="0"/>
              <a:t>tube must </a:t>
            </a:r>
            <a:r>
              <a:rPr lang="en-US" sz="2780" dirty="0"/>
              <a:t>be removed from the water </a:t>
            </a:r>
            <a:r>
              <a:rPr lang="en-US" sz="2780" dirty="0" smtClean="0"/>
              <a:t>immediately. </a:t>
            </a:r>
            <a:br>
              <a:rPr lang="en-US" sz="2780" dirty="0" smtClean="0"/>
            </a:br>
            <a:r>
              <a:rPr lang="en-US" sz="2780" dirty="0" smtClean="0"/>
              <a:t>Why </a:t>
            </a:r>
            <a:r>
              <a:rPr lang="en-US" sz="2780" dirty="0"/>
              <a:t>is </a:t>
            </a:r>
            <a:r>
              <a:rPr lang="en-US" sz="2780" dirty="0" smtClean="0"/>
              <a:t>this</a:t>
            </a:r>
          </a:p>
          <a:p>
            <a:pPr marL="514350" indent="-514350">
              <a:buFont typeface="+mj-lt"/>
              <a:buAutoNum type="alphaLcPeriod"/>
              <a:tabLst>
                <a:tab pos="896938" algn="l"/>
                <a:tab pos="2967038" algn="l"/>
              </a:tabLst>
            </a:pPr>
            <a:r>
              <a:rPr lang="en-US" sz="2780" dirty="0" smtClean="0"/>
              <a:t>Ethane</a:t>
            </a:r>
            <a:r>
              <a:rPr lang="en-US" sz="2780" dirty="0"/>
              <a:t>, C</a:t>
            </a:r>
            <a:r>
              <a:rPr lang="en-US" sz="2780" baseline="-25000" dirty="0"/>
              <a:t>2</a:t>
            </a:r>
            <a:r>
              <a:rPr lang="en-US" sz="2780" dirty="0"/>
              <a:t>H</a:t>
            </a:r>
            <a:r>
              <a:rPr lang="en-US" sz="2780" baseline="-25000" dirty="0"/>
              <a:t>6</a:t>
            </a:r>
            <a:r>
              <a:rPr lang="en-US" sz="2780" dirty="0"/>
              <a:t>, can be cracked to give </a:t>
            </a:r>
            <a:r>
              <a:rPr lang="en-US" sz="2780" dirty="0" smtClean="0"/>
              <a:t>ethane </a:t>
            </a:r>
            <a:br>
              <a:rPr lang="en-US" sz="2780" dirty="0" smtClean="0"/>
            </a:br>
            <a:r>
              <a:rPr lang="en-US" sz="2780" dirty="0" smtClean="0"/>
              <a:t>C</a:t>
            </a:r>
            <a:r>
              <a:rPr lang="en-US" sz="2780" baseline="-25000" dirty="0" smtClean="0"/>
              <a:t>2</a:t>
            </a:r>
            <a:r>
              <a:rPr lang="en-US" sz="2780" dirty="0" smtClean="0"/>
              <a:t>H</a:t>
            </a:r>
            <a:r>
              <a:rPr lang="en-US" sz="2780" baseline="-25000" dirty="0" smtClean="0"/>
              <a:t>4</a:t>
            </a:r>
            <a:r>
              <a:rPr lang="en-US" sz="2780" dirty="0"/>
              <a:t>, and hydrogen. Write an equation for this.</a:t>
            </a:r>
          </a:p>
        </p:txBody>
      </p:sp>
      <p:sp>
        <p:nvSpPr>
          <p:cNvPr id="5" name="Round Same Side Corner Rectangle 4">
            <a:hlinkClick r:id="" action="ppaction://noaction"/>
          </p:cNvPr>
          <p:cNvSpPr/>
          <p:nvPr/>
        </p:nvSpPr>
        <p:spPr>
          <a:xfrm>
            <a:off x="7283388" y="670058"/>
            <a:ext cx="456964" cy="36463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 260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62096" y="1196752"/>
            <a:ext cx="4358376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19273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17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0D7CB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 startAt="3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Answer these questions about the alkanes.</a:t>
            </a:r>
            <a:br>
              <a:rPr lang="en-US" dirty="0" smtClean="0"/>
            </a:br>
            <a:r>
              <a:rPr lang="en-US" b="1" dirty="0" smtClean="0"/>
              <a:t>a</a:t>
            </a:r>
            <a:r>
              <a:rPr lang="en-US" dirty="0" smtClean="0"/>
              <a:t> 	Which two elements do alkanes contain?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 smtClean="0"/>
              <a:t> 	Which alkane is the main compound in natural gas?</a:t>
            </a:r>
            <a:br>
              <a:rPr lang="en-US" dirty="0" smtClean="0"/>
            </a:br>
            <a:r>
              <a:rPr lang="en-US" b="1" dirty="0" smtClean="0"/>
              <a:t>c</a:t>
            </a:r>
            <a:r>
              <a:rPr lang="en-US" dirty="0" smtClean="0"/>
              <a:t> 	After butane, the next two alkanes in the series are pentane and hexane. 	How many carbon atoms are there in a molecule of:</a:t>
            </a:r>
            <a:br>
              <a:rPr lang="en-US" dirty="0" smtClean="0"/>
            </a:br>
            <a:r>
              <a:rPr lang="en-US" dirty="0" smtClean="0"/>
              <a:t>		</a:t>
            </a:r>
            <a:r>
              <a:rPr lang="en-US" b="1" dirty="0" err="1" smtClean="0"/>
              <a:t>i</a:t>
            </a:r>
            <a:r>
              <a:rPr lang="en-US" dirty="0" smtClean="0"/>
              <a:t> pentane? 	</a:t>
            </a:r>
            <a:r>
              <a:rPr lang="en-US" b="1" dirty="0" smtClean="0"/>
              <a:t>ii</a:t>
            </a:r>
            <a:r>
              <a:rPr lang="en-US" dirty="0" smtClean="0"/>
              <a:t> hexane?</a:t>
            </a:r>
            <a:br>
              <a:rPr lang="en-US" dirty="0" smtClean="0"/>
            </a:br>
            <a:r>
              <a:rPr lang="en-US" b="1" dirty="0" smtClean="0"/>
              <a:t>d</a:t>
            </a:r>
            <a:r>
              <a:rPr lang="en-US" dirty="0" smtClean="0"/>
              <a:t> 	Will </a:t>
            </a:r>
            <a:r>
              <a:rPr lang="en-US" dirty="0"/>
              <a:t>pentane react with bromine water? </a:t>
            </a:r>
            <a:r>
              <a:rPr lang="en-US" dirty="0" smtClean="0"/>
              <a:t>Explain.</a:t>
            </a:r>
            <a:br>
              <a:rPr lang="en-US" dirty="0" smtClean="0"/>
            </a:br>
            <a:r>
              <a:rPr lang="en-US" b="1" dirty="0" smtClean="0"/>
              <a:t>e</a:t>
            </a:r>
            <a:r>
              <a:rPr lang="en-US" dirty="0" smtClean="0"/>
              <a:t> 	Alkanes </a:t>
            </a:r>
            <a:r>
              <a:rPr lang="en-US" dirty="0"/>
              <a:t>burn in a good supply of </a:t>
            </a:r>
            <a:r>
              <a:rPr lang="en-US" dirty="0" smtClean="0"/>
              <a:t>oxygen. Name </a:t>
            </a:r>
            <a:r>
              <a:rPr lang="en-US" dirty="0"/>
              <a:t>the gases formed when </a:t>
            </a:r>
            <a:r>
              <a:rPr lang="en-US" dirty="0" smtClean="0"/>
              <a:t>	they burn.</a:t>
            </a:r>
            <a:br>
              <a:rPr lang="en-US" dirty="0" smtClean="0"/>
            </a:br>
            <a:r>
              <a:rPr lang="en-US" b="1" dirty="0" smtClean="0"/>
              <a:t>f</a:t>
            </a:r>
            <a:r>
              <a:rPr lang="en-US" dirty="0" smtClean="0"/>
              <a:t> 	Write </a:t>
            </a:r>
            <a:r>
              <a:rPr lang="en-US" dirty="0"/>
              <a:t>the word equation for the </a:t>
            </a:r>
            <a:r>
              <a:rPr lang="en-US" dirty="0" smtClean="0"/>
              <a:t>complete combustion </a:t>
            </a:r>
            <a:r>
              <a:rPr lang="en-US" dirty="0"/>
              <a:t>of pentane in </a:t>
            </a:r>
            <a:r>
              <a:rPr lang="en-US" dirty="0" smtClean="0"/>
              <a:t>oxygen.</a:t>
            </a:r>
            <a:br>
              <a:rPr lang="en-US" dirty="0" smtClean="0"/>
            </a:br>
            <a:r>
              <a:rPr lang="en-US" b="1" dirty="0" smtClean="0"/>
              <a:t>g</a:t>
            </a:r>
            <a:r>
              <a:rPr lang="en-US" dirty="0" smtClean="0"/>
              <a:t> 	Name </a:t>
            </a:r>
            <a:r>
              <a:rPr lang="en-US" dirty="0"/>
              <a:t>a harmful substance formed </a:t>
            </a:r>
            <a:r>
              <a:rPr lang="en-US" dirty="0" smtClean="0"/>
              <a:t>during incomplete </a:t>
            </a:r>
            <a:r>
              <a:rPr lang="en-US" dirty="0"/>
              <a:t>combustion of </a:t>
            </a:r>
            <a:r>
              <a:rPr lang="en-US" dirty="0" smtClean="0"/>
              <a:t>	pentane </a:t>
            </a:r>
            <a:r>
              <a:rPr lang="en-US" dirty="0"/>
              <a:t>in air.</a:t>
            </a:r>
          </a:p>
          <a:p>
            <a:pPr marL="361950" indent="-361950">
              <a:buFont typeface="+mj-lt"/>
              <a:buAutoNum type="arabicPeriod" startAt="3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When </a:t>
            </a:r>
            <a:r>
              <a:rPr lang="en-US" dirty="0"/>
              <a:t>ethanol </a:t>
            </a:r>
            <a:r>
              <a:rPr lang="en-US" dirty="0" err="1"/>
              <a:t>vapour</a:t>
            </a:r>
            <a:r>
              <a:rPr lang="en-US" dirty="0"/>
              <a:t> is passed over </a:t>
            </a:r>
            <a:r>
              <a:rPr lang="en-US" dirty="0" smtClean="0"/>
              <a:t>heated </a:t>
            </a:r>
            <a:r>
              <a:rPr lang="en-US" dirty="0" err="1" smtClean="0"/>
              <a:t>aluminium</a:t>
            </a:r>
            <a:r>
              <a:rPr lang="en-US" dirty="0" smtClean="0"/>
              <a:t> </a:t>
            </a:r>
            <a:r>
              <a:rPr lang="en-US" dirty="0"/>
              <a:t>oxide, a dehydration reaction </a:t>
            </a:r>
            <a:r>
              <a:rPr lang="en-US" dirty="0" smtClean="0"/>
              <a:t>occurs, and </a:t>
            </a:r>
            <a:r>
              <a:rPr lang="en-US" dirty="0"/>
              <a:t>the gas </a:t>
            </a:r>
            <a:r>
              <a:rPr lang="en-US" dirty="0" err="1"/>
              <a:t>ethene</a:t>
            </a:r>
            <a:r>
              <a:rPr lang="en-US" dirty="0"/>
              <a:t> is </a:t>
            </a:r>
            <a:r>
              <a:rPr lang="en-US" dirty="0" smtClean="0"/>
              <a:t>produced.</a:t>
            </a:r>
            <a:br>
              <a:rPr lang="en-US" dirty="0" smtClean="0"/>
            </a:br>
            <a:r>
              <a:rPr lang="en-US" b="1" dirty="0" smtClean="0"/>
              <a:t>a</a:t>
            </a:r>
            <a:r>
              <a:rPr lang="en-US" dirty="0" smtClean="0"/>
              <a:t> 	Draw </a:t>
            </a:r>
            <a:r>
              <a:rPr lang="en-US" dirty="0"/>
              <a:t>a diagram of suitable apparatus </a:t>
            </a:r>
            <a:r>
              <a:rPr lang="en-US" dirty="0" smtClean="0"/>
              <a:t>for carrying </a:t>
            </a:r>
            <a:r>
              <a:rPr lang="en-US" dirty="0"/>
              <a:t>out this reaction in the </a:t>
            </a:r>
            <a:r>
              <a:rPr lang="en-US" dirty="0" smtClean="0"/>
              <a:t>lab.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 smtClean="0"/>
              <a:t> 	What </a:t>
            </a:r>
            <a:r>
              <a:rPr lang="en-US" dirty="0"/>
              <a:t>is meant by a dehydration </a:t>
            </a:r>
            <a:r>
              <a:rPr lang="en-US" dirty="0" smtClean="0"/>
              <a:t>reaction?</a:t>
            </a:r>
            <a:br>
              <a:rPr lang="en-US" dirty="0" smtClean="0"/>
            </a:br>
            <a:r>
              <a:rPr lang="en-US" b="1" dirty="0" smtClean="0"/>
              <a:t>c</a:t>
            </a:r>
            <a:r>
              <a:rPr lang="en-US" dirty="0" smtClean="0"/>
              <a:t> 	Write </a:t>
            </a:r>
            <a:r>
              <a:rPr lang="en-US" dirty="0"/>
              <a:t>an equation for this reaction, using </a:t>
            </a:r>
            <a:r>
              <a:rPr lang="en-US" dirty="0" smtClean="0"/>
              <a:t>the structural formulae.</a:t>
            </a:r>
            <a:br>
              <a:rPr lang="en-US" dirty="0" smtClean="0"/>
            </a:br>
            <a:r>
              <a:rPr lang="en-US" b="1" dirty="0" smtClean="0"/>
              <a:t>d</a:t>
            </a:r>
            <a:r>
              <a:rPr lang="en-US" dirty="0" smtClean="0"/>
              <a:t> 	</a:t>
            </a:r>
            <a:r>
              <a:rPr lang="en-US" dirty="0" err="1" smtClean="0"/>
              <a:t>i</a:t>
            </a:r>
            <a:r>
              <a:rPr lang="en-US" dirty="0" smtClean="0"/>
              <a:t> 	What </a:t>
            </a:r>
            <a:r>
              <a:rPr lang="en-US" dirty="0"/>
              <a:t>will you see if the gas that forms </a:t>
            </a:r>
            <a:r>
              <a:rPr lang="en-US" dirty="0" smtClean="0"/>
              <a:t>is bubbled </a:t>
            </a:r>
            <a:r>
              <a:rPr lang="en-US" dirty="0"/>
              <a:t>through </a:t>
            </a:r>
            <a:r>
              <a:rPr lang="en-US" dirty="0" smtClean="0"/>
              <a:t>bromine water?</a:t>
            </a:r>
            <a:br>
              <a:rPr lang="en-US" dirty="0" smtClean="0"/>
            </a:br>
            <a:r>
              <a:rPr lang="en-US" dirty="0" smtClean="0"/>
              <a:t>	ii 	You </a:t>
            </a:r>
            <a:r>
              <a:rPr lang="en-US" dirty="0"/>
              <a:t>will not see this if ethanol </a:t>
            </a:r>
            <a:r>
              <a:rPr lang="en-US" dirty="0" err="1"/>
              <a:t>vapour</a:t>
            </a:r>
            <a:r>
              <a:rPr lang="en-US" dirty="0"/>
              <a:t> </a:t>
            </a:r>
            <a:r>
              <a:rPr lang="en-US" dirty="0" smtClean="0"/>
              <a:t>is passed </a:t>
            </a:r>
            <a:r>
              <a:rPr lang="en-US" dirty="0"/>
              <a:t>through bromine water. </a:t>
            </a:r>
            <a:r>
              <a:rPr lang="en-US" dirty="0" smtClean="0"/>
              <a:t>		Why </a:t>
            </a:r>
            <a:r>
              <a:rPr lang="en-US" dirty="0"/>
              <a:t>not?</a:t>
            </a:r>
          </a:p>
        </p:txBody>
      </p:sp>
      <p:sp>
        <p:nvSpPr>
          <p:cNvPr id="5" name="Round Same Side Corner Rectangle 4">
            <a:hlinkClick r:id="" action="ppaction://noaction"/>
          </p:cNvPr>
          <p:cNvSpPr/>
          <p:nvPr/>
        </p:nvSpPr>
        <p:spPr>
          <a:xfrm>
            <a:off x="7283388" y="670058"/>
            <a:ext cx="456964" cy="36463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 281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44659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F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dirty="0"/>
              <a:t>To achieve a </a:t>
            </a:r>
            <a:r>
              <a:rPr lang="en-US" sz="2050" b="1" dirty="0"/>
              <a:t>Grade F</a:t>
            </a:r>
            <a:r>
              <a:rPr lang="en-US" sz="205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/>
              <a:t>recall and communicate limited knowledge and understanding of scientific phenomena, facts, </a:t>
            </a:r>
            <a:r>
              <a:rPr lang="en-US" sz="2050" dirty="0" smtClean="0"/>
              <a:t>laws, definitions</a:t>
            </a:r>
            <a:r>
              <a:rPr lang="en-US" sz="205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apply </a:t>
            </a:r>
            <a:r>
              <a:rPr lang="en-US" sz="2050" dirty="0"/>
              <a:t>a limited range of scientific facts and concepts to give basic explanations of familiar </a:t>
            </a:r>
            <a:r>
              <a:rPr lang="en-US" sz="2050" dirty="0" smtClean="0"/>
              <a:t>phenomena, to </a:t>
            </a:r>
            <a:r>
              <a:rPr lang="en-US" sz="2050" dirty="0"/>
              <a:t>solve straightforward problems and make simple predictions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communicate </a:t>
            </a:r>
            <a:r>
              <a:rPr lang="en-US" sz="2050" dirty="0"/>
              <a:t>and present simple scientific ideas, observations and data using a limited range </a:t>
            </a:r>
            <a:r>
              <a:rPr lang="en-US" sz="2050" dirty="0" smtClean="0"/>
              <a:t>of scientific </a:t>
            </a:r>
            <a:r>
              <a:rPr lang="en-US" sz="2050" dirty="0"/>
              <a:t>terminology 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 </a:t>
            </a:r>
            <a:r>
              <a:rPr lang="en-US" sz="2050" dirty="0"/>
              <a:t>a single piece of information from a given source, and use it to support a given </a:t>
            </a:r>
            <a:r>
              <a:rPr lang="en-US" sz="2050" dirty="0" smtClean="0"/>
              <a:t>conclusion, and </a:t>
            </a:r>
            <a:r>
              <a:rPr lang="en-US" sz="2050" dirty="0"/>
              <a:t>to make links between scientific information and its scientific, technological, social, economic </a:t>
            </a:r>
            <a:r>
              <a:rPr lang="en-US" sz="2050" dirty="0" smtClean="0"/>
              <a:t>or environmental </a:t>
            </a:r>
            <a:r>
              <a:rPr lang="en-US" sz="2050" dirty="0"/>
              <a:t>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solve </a:t>
            </a:r>
            <a:r>
              <a:rPr lang="en-US" sz="2050" dirty="0"/>
              <a:t>problems involving more than one step if structured help is given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analyse </a:t>
            </a:r>
            <a:r>
              <a:rPr lang="en-US" sz="2050" dirty="0"/>
              <a:t>data to identify a pattern or trend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</a:t>
            </a:r>
            <a:r>
              <a:rPr lang="en-US" sz="2050" dirty="0"/>
              <a:t>, describe and evaluate techniques for a limited range of scientific operations and </a:t>
            </a:r>
            <a:r>
              <a:rPr lang="en-US" sz="2050" dirty="0" smtClean="0"/>
              <a:t>laboratory procedures</a:t>
            </a:r>
            <a:r>
              <a:rPr lang="en-US" sz="2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006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17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616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0D7CB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 startAt="5"/>
              <a:tabLst>
                <a:tab pos="723900" algn="l"/>
                <a:tab pos="1069975" algn="l"/>
                <a:tab pos="2967038" algn="l"/>
              </a:tabLst>
            </a:pPr>
            <a:r>
              <a:rPr lang="en-US" sz="1660" dirty="0" smtClean="0"/>
              <a:t>a 	Which </a:t>
            </a:r>
            <a:r>
              <a:rPr lang="en-US" sz="1660" dirty="0"/>
              <a:t>of these could be used as monomers </a:t>
            </a:r>
            <a:r>
              <a:rPr lang="en-US" sz="1660" dirty="0" smtClean="0"/>
              <a:t>for addition </a:t>
            </a:r>
            <a:r>
              <a:rPr lang="en-US" sz="1660" dirty="0"/>
              <a:t>polymers? Explain </a:t>
            </a:r>
            <a:r>
              <a:rPr lang="en-US" sz="1660" dirty="0" smtClean="0"/>
              <a:t>	your choice.</a:t>
            </a:r>
            <a:br>
              <a:rPr lang="en-US" sz="1660" dirty="0" smtClean="0"/>
            </a:br>
            <a:r>
              <a:rPr lang="en-US" sz="1660" dirty="0" smtClean="0"/>
              <a:t>	</a:t>
            </a:r>
            <a:r>
              <a:rPr lang="en-US" sz="1660" b="1" dirty="0" err="1" smtClean="0"/>
              <a:t>i</a:t>
            </a:r>
            <a:r>
              <a:rPr lang="en-US" sz="1660" dirty="0" smtClean="0"/>
              <a:t> 	</a:t>
            </a:r>
            <a:r>
              <a:rPr lang="en-US" sz="1660" dirty="0" err="1" smtClean="0"/>
              <a:t>ethene</a:t>
            </a:r>
            <a:r>
              <a:rPr lang="en-US" sz="1660" dirty="0"/>
              <a:t>, </a:t>
            </a:r>
            <a:r>
              <a:rPr lang="en-US" sz="1660" dirty="0" smtClean="0"/>
              <a:t>CH</a:t>
            </a:r>
            <a:r>
              <a:rPr lang="en-US" sz="1660" baseline="-25000" dirty="0" smtClean="0"/>
              <a:t>2</a:t>
            </a:r>
            <a:r>
              <a:rPr lang="en-US" sz="1660" dirty="0" smtClean="0"/>
              <a:t>=CH</a:t>
            </a:r>
            <a:r>
              <a:rPr lang="en-US" sz="1660" baseline="-25000" dirty="0" smtClean="0"/>
              <a:t>2</a:t>
            </a:r>
            <a:r>
              <a:rPr lang="en-US" sz="1660" dirty="0" smtClean="0"/>
              <a:t/>
            </a:r>
            <a:br>
              <a:rPr lang="en-US" sz="1660" dirty="0" smtClean="0"/>
            </a:br>
            <a:r>
              <a:rPr lang="en-US" sz="1660" dirty="0" smtClean="0"/>
              <a:t>	</a:t>
            </a:r>
            <a:r>
              <a:rPr lang="en-US" sz="1660" b="1" dirty="0" smtClean="0"/>
              <a:t>ii</a:t>
            </a:r>
            <a:r>
              <a:rPr lang="en-US" sz="1660" dirty="0" smtClean="0"/>
              <a:t> 	ethanol</a:t>
            </a:r>
            <a:r>
              <a:rPr lang="en-US" sz="1660" dirty="0"/>
              <a:t>, </a:t>
            </a:r>
            <a:r>
              <a:rPr lang="en-US" sz="1660" dirty="0" smtClean="0"/>
              <a:t>C</a:t>
            </a:r>
            <a:r>
              <a:rPr lang="en-US" sz="1660" baseline="-25000" dirty="0" smtClean="0"/>
              <a:t>2</a:t>
            </a:r>
            <a:r>
              <a:rPr lang="en-US" sz="1660" dirty="0" smtClean="0"/>
              <a:t>H</a:t>
            </a:r>
            <a:r>
              <a:rPr lang="en-US" sz="1660" baseline="-25000" dirty="0" smtClean="0"/>
              <a:t>5</a:t>
            </a:r>
            <a:r>
              <a:rPr lang="en-US" sz="1660" dirty="0" smtClean="0"/>
              <a:t>OH</a:t>
            </a:r>
            <a:br>
              <a:rPr lang="en-US" sz="1660" dirty="0" smtClean="0"/>
            </a:br>
            <a:r>
              <a:rPr lang="en-US" sz="1660" dirty="0" smtClean="0"/>
              <a:t>	</a:t>
            </a:r>
            <a:r>
              <a:rPr lang="en-US" sz="1660" b="1" dirty="0" smtClean="0"/>
              <a:t>iii</a:t>
            </a:r>
            <a:r>
              <a:rPr lang="en-US" sz="1660" dirty="0" smtClean="0"/>
              <a:t> 	propane</a:t>
            </a:r>
            <a:r>
              <a:rPr lang="en-US" sz="1660" dirty="0"/>
              <a:t>, </a:t>
            </a:r>
            <a:r>
              <a:rPr lang="en-US" sz="1660" dirty="0" smtClean="0"/>
              <a:t>C</a:t>
            </a:r>
            <a:r>
              <a:rPr lang="en-US" sz="1660" baseline="-25000" dirty="0" smtClean="0"/>
              <a:t>3</a:t>
            </a:r>
            <a:r>
              <a:rPr lang="en-US" sz="1660" dirty="0" smtClean="0"/>
              <a:t>H</a:t>
            </a:r>
            <a:r>
              <a:rPr lang="en-US" sz="1660" baseline="-25000" dirty="0" smtClean="0"/>
              <a:t>8</a:t>
            </a:r>
            <a:r>
              <a:rPr lang="en-US" sz="1660" dirty="0" smtClean="0"/>
              <a:t/>
            </a:r>
            <a:br>
              <a:rPr lang="en-US" sz="1660" dirty="0" smtClean="0"/>
            </a:br>
            <a:r>
              <a:rPr lang="en-US" sz="1660" dirty="0" smtClean="0"/>
              <a:t>	</a:t>
            </a:r>
            <a:r>
              <a:rPr lang="en-US" sz="1660" b="1" dirty="0" smtClean="0"/>
              <a:t>iv</a:t>
            </a:r>
            <a:r>
              <a:rPr lang="en-US" sz="1660" dirty="0" smtClean="0"/>
              <a:t> 	styrene</a:t>
            </a:r>
            <a:r>
              <a:rPr lang="en-US" sz="1660" dirty="0"/>
              <a:t>, </a:t>
            </a:r>
            <a:r>
              <a:rPr lang="en-US" sz="1660" dirty="0" smtClean="0"/>
              <a:t>C</a:t>
            </a:r>
            <a:r>
              <a:rPr lang="en-US" sz="1660" baseline="-25000" dirty="0" smtClean="0"/>
              <a:t>6</a:t>
            </a:r>
            <a:r>
              <a:rPr lang="en-US" sz="1660" dirty="0" smtClean="0"/>
              <a:t>H</a:t>
            </a:r>
            <a:r>
              <a:rPr lang="en-US" sz="1660" baseline="-25000" dirty="0" smtClean="0"/>
              <a:t>5</a:t>
            </a:r>
            <a:r>
              <a:rPr lang="en-US" sz="1660" dirty="0" smtClean="0"/>
              <a:t>CH=CH</a:t>
            </a:r>
            <a:r>
              <a:rPr lang="en-US" sz="1660" baseline="-25000" dirty="0" smtClean="0"/>
              <a:t>2</a:t>
            </a:r>
            <a:r>
              <a:rPr lang="en-US" sz="1660" dirty="0" smtClean="0"/>
              <a:t/>
            </a:r>
            <a:br>
              <a:rPr lang="en-US" sz="1660" dirty="0" smtClean="0"/>
            </a:br>
            <a:r>
              <a:rPr lang="en-US" sz="1660" dirty="0" smtClean="0"/>
              <a:t>	</a:t>
            </a:r>
            <a:r>
              <a:rPr lang="en-US" sz="1660" b="1" dirty="0" smtClean="0"/>
              <a:t>v</a:t>
            </a:r>
            <a:r>
              <a:rPr lang="en-US" sz="1660" dirty="0" smtClean="0"/>
              <a:t> 	</a:t>
            </a:r>
            <a:r>
              <a:rPr lang="en-US" sz="1660" dirty="0" err="1" smtClean="0"/>
              <a:t>chloropropene</a:t>
            </a:r>
            <a:r>
              <a:rPr lang="en-US" sz="1660" dirty="0"/>
              <a:t>, </a:t>
            </a:r>
            <a:r>
              <a:rPr lang="en-US" sz="1660" dirty="0" smtClean="0"/>
              <a:t>CH</a:t>
            </a:r>
            <a:r>
              <a:rPr lang="en-US" sz="1660" baseline="-25000" dirty="0" smtClean="0"/>
              <a:t>3</a:t>
            </a:r>
            <a:r>
              <a:rPr lang="en-US" sz="1660" dirty="0" smtClean="0"/>
              <a:t>CH=</a:t>
            </a:r>
            <a:r>
              <a:rPr lang="en-US" sz="1660" dirty="0" err="1" smtClean="0"/>
              <a:t>CHCl</a:t>
            </a:r>
            <a:r>
              <a:rPr lang="en-US" sz="1660" dirty="0" smtClean="0"/>
              <a:t/>
            </a:r>
            <a:br>
              <a:rPr lang="en-US" sz="1660" dirty="0" smtClean="0"/>
            </a:br>
            <a:r>
              <a:rPr lang="en-US" sz="1660" dirty="0" smtClean="0"/>
              <a:t>b 	Suggest </a:t>
            </a:r>
            <a:r>
              <a:rPr lang="en-US" sz="1660" dirty="0"/>
              <a:t>a name for each polymer obtained.</a:t>
            </a:r>
          </a:p>
          <a:p>
            <a:pPr>
              <a:tabLst>
                <a:tab pos="723900" algn="l"/>
                <a:tab pos="1069975" algn="l"/>
                <a:tab pos="2967038" algn="l"/>
              </a:tabLst>
            </a:pPr>
            <a:r>
              <a:rPr lang="en-US" sz="1660" b="1" dirty="0"/>
              <a:t>Extended curriculum</a:t>
            </a:r>
          </a:p>
          <a:p>
            <a:pPr marL="361950" indent="-361950">
              <a:buFont typeface="+mj-lt"/>
              <a:buAutoNum type="arabicPeriod" startAt="6"/>
              <a:tabLst>
                <a:tab pos="723900" algn="l"/>
                <a:tab pos="1069975" algn="l"/>
                <a:tab pos="2967038" algn="l"/>
              </a:tabLst>
            </a:pPr>
            <a:r>
              <a:rPr lang="en-US" sz="1660" dirty="0" smtClean="0"/>
              <a:t>The </a:t>
            </a:r>
            <a:r>
              <a:rPr lang="en-US" sz="1660" dirty="0"/>
              <a:t>saturated hydrocarbons form a </a:t>
            </a:r>
            <a:r>
              <a:rPr lang="en-US" sz="1660" dirty="0" smtClean="0"/>
              <a:t>homologous series </a:t>
            </a:r>
            <a:r>
              <a:rPr lang="en-US" sz="1660" dirty="0"/>
              <a:t>with the general formula </a:t>
            </a:r>
            <a:r>
              <a:rPr lang="en-US" sz="1660" dirty="0" smtClean="0"/>
              <a:t>C</a:t>
            </a:r>
            <a:r>
              <a:rPr lang="en-US" sz="1660" baseline="-25000" dirty="0" smtClean="0"/>
              <a:t>n</a:t>
            </a:r>
            <a:r>
              <a:rPr lang="en-US" sz="1660" dirty="0" smtClean="0"/>
              <a:t>H</a:t>
            </a:r>
            <a:r>
              <a:rPr lang="en-US" sz="1660" baseline="-25000" dirty="0" smtClean="0"/>
              <a:t>2n+2</a:t>
            </a:r>
            <a:r>
              <a:rPr lang="en-US" sz="1660" dirty="0" smtClean="0"/>
              <a:t>.</a:t>
            </a:r>
            <a:br>
              <a:rPr lang="en-US" sz="1660" dirty="0" smtClean="0"/>
            </a:br>
            <a:r>
              <a:rPr lang="en-US" sz="1660" dirty="0" smtClean="0"/>
              <a:t>a 	What </a:t>
            </a:r>
            <a:r>
              <a:rPr lang="en-US" sz="1660" dirty="0"/>
              <a:t>is a homologous </a:t>
            </a:r>
            <a:r>
              <a:rPr lang="en-US" sz="1660" dirty="0" smtClean="0"/>
              <a:t>series?</a:t>
            </a:r>
            <a:br>
              <a:rPr lang="en-US" sz="1660" dirty="0" smtClean="0"/>
            </a:br>
            <a:r>
              <a:rPr lang="en-US" sz="1660" dirty="0" smtClean="0"/>
              <a:t>b 	Explain </a:t>
            </a:r>
            <a:r>
              <a:rPr lang="en-US" sz="1660" dirty="0"/>
              <a:t>what the term saturated </a:t>
            </a:r>
            <a:r>
              <a:rPr lang="en-US" sz="1660" dirty="0" smtClean="0"/>
              <a:t>means.</a:t>
            </a:r>
            <a:br>
              <a:rPr lang="en-US" sz="1660" dirty="0" smtClean="0"/>
            </a:br>
            <a:r>
              <a:rPr lang="en-US" sz="1660" dirty="0" smtClean="0"/>
              <a:t>c 	Name </a:t>
            </a:r>
            <a:r>
              <a:rPr lang="en-US" sz="1660" dirty="0"/>
              <a:t>the series described </a:t>
            </a:r>
            <a:r>
              <a:rPr lang="en-US" sz="1660" dirty="0" smtClean="0"/>
              <a:t>above.</a:t>
            </a:r>
            <a:br>
              <a:rPr lang="en-US" sz="1660" dirty="0" smtClean="0"/>
            </a:br>
            <a:r>
              <a:rPr lang="en-US" sz="1660" dirty="0" smtClean="0"/>
              <a:t>d 	</a:t>
            </a:r>
            <a:r>
              <a:rPr lang="en-US" sz="1660" dirty="0" err="1" smtClean="0"/>
              <a:t>i</a:t>
            </a:r>
            <a:r>
              <a:rPr lang="en-US" sz="1660" dirty="0" smtClean="0"/>
              <a:t> </a:t>
            </a:r>
            <a:r>
              <a:rPr lang="en-US" sz="1660" dirty="0"/>
              <a:t>Give the formula and name for a member </a:t>
            </a:r>
            <a:r>
              <a:rPr lang="en-US" sz="1660" dirty="0" smtClean="0"/>
              <a:t>of this </a:t>
            </a:r>
            <a:r>
              <a:rPr lang="en-US" sz="1660" dirty="0"/>
              <a:t>series with two carbon </a:t>
            </a:r>
            <a:r>
              <a:rPr lang="en-US" sz="1660" dirty="0" smtClean="0"/>
              <a:t>	atoms.</a:t>
            </a:r>
            <a:br>
              <a:rPr lang="en-US" sz="1660" dirty="0" smtClean="0"/>
            </a:br>
            <a:r>
              <a:rPr lang="en-US" sz="1660" dirty="0" smtClean="0"/>
              <a:t>	ii </a:t>
            </a:r>
            <a:r>
              <a:rPr lang="en-US" sz="1660" dirty="0"/>
              <a:t>Draw its structural </a:t>
            </a:r>
            <a:r>
              <a:rPr lang="en-US" sz="1660" dirty="0" smtClean="0"/>
              <a:t>formula.</a:t>
            </a:r>
            <a:br>
              <a:rPr lang="en-US" sz="1660" dirty="0" smtClean="0"/>
            </a:br>
            <a:r>
              <a:rPr lang="en-US" sz="1660" dirty="0" smtClean="0"/>
              <a:t>e 	</a:t>
            </a:r>
            <a:r>
              <a:rPr lang="en-US" sz="1660" dirty="0" err="1" smtClean="0"/>
              <a:t>i</a:t>
            </a:r>
            <a:r>
              <a:rPr lang="en-US" sz="1660" dirty="0" smtClean="0"/>
              <a:t> 	Name </a:t>
            </a:r>
            <a:r>
              <a:rPr lang="en-US" sz="1660" dirty="0"/>
              <a:t>a homologous series of </a:t>
            </a:r>
            <a:r>
              <a:rPr lang="en-US" sz="1660" dirty="0" smtClean="0"/>
              <a:t>unsaturated hydrocarbons</a:t>
            </a:r>
            <a:r>
              <a:rPr lang="en-US" sz="1660" dirty="0"/>
              <a:t>, and give its </a:t>
            </a:r>
            <a:r>
              <a:rPr lang="en-US" sz="1660" dirty="0" smtClean="0"/>
              <a:t>			general formula.</a:t>
            </a:r>
            <a:br>
              <a:rPr lang="en-US" sz="1660" dirty="0" smtClean="0"/>
            </a:br>
            <a:r>
              <a:rPr lang="en-US" sz="1660" dirty="0" smtClean="0"/>
              <a:t>	ii 	Give </a:t>
            </a:r>
            <a:r>
              <a:rPr lang="en-US" sz="1660" dirty="0"/>
              <a:t>the formula and name for the </a:t>
            </a:r>
            <a:r>
              <a:rPr lang="en-US" sz="1660" dirty="0" smtClean="0"/>
              <a:t>member of </a:t>
            </a:r>
            <a:r>
              <a:rPr lang="en-US" sz="1660" dirty="0"/>
              <a:t>this series with two carbon </a:t>
            </a:r>
            <a:r>
              <a:rPr lang="en-US" sz="1660" dirty="0" smtClean="0"/>
              <a:t>		atoms.</a:t>
            </a:r>
            <a:br>
              <a:rPr lang="en-US" sz="1660" dirty="0" smtClean="0"/>
            </a:br>
            <a:r>
              <a:rPr lang="en-US" sz="1660" dirty="0" smtClean="0"/>
              <a:t>	iii 	Draw </a:t>
            </a:r>
            <a:r>
              <a:rPr lang="en-US" sz="1660" dirty="0"/>
              <a:t>the structural formula for the compound.</a:t>
            </a:r>
          </a:p>
        </p:txBody>
      </p:sp>
      <p:sp>
        <p:nvSpPr>
          <p:cNvPr id="5" name="Round Same Side Corner Rectangle 4">
            <a:hlinkClick r:id="" action="ppaction://noaction"/>
          </p:cNvPr>
          <p:cNvSpPr/>
          <p:nvPr/>
        </p:nvSpPr>
        <p:spPr>
          <a:xfrm>
            <a:off x="7283388" y="670058"/>
            <a:ext cx="456964" cy="36463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 281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776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17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0D7CB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 startAt="7"/>
              <a:tabLst>
                <a:tab pos="723900" algn="l"/>
                <a:tab pos="1069975" algn="l"/>
                <a:tab pos="2967038" algn="l"/>
              </a:tabLst>
            </a:pPr>
            <a:r>
              <a:rPr lang="en-US" sz="2400" dirty="0" smtClean="0"/>
              <a:t>Ethanol </a:t>
            </a:r>
            <a:r>
              <a:rPr lang="en-US" sz="2400" dirty="0"/>
              <a:t>is a member of a homologous </a:t>
            </a:r>
            <a:r>
              <a:rPr lang="en-US" sz="2400" dirty="0" smtClean="0"/>
              <a:t>series.</a:t>
            </a:r>
          </a:p>
          <a:p>
            <a:pPr marL="342900" indent="-34290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400" dirty="0" smtClean="0"/>
              <a:t>Give </a:t>
            </a:r>
            <a:r>
              <a:rPr lang="en-US" sz="2400" dirty="0"/>
              <a:t>two general characteristics of </a:t>
            </a:r>
            <a:r>
              <a:rPr lang="en-US" sz="2400" dirty="0" smtClean="0"/>
              <a:t>a homologous series.</a:t>
            </a:r>
          </a:p>
          <a:p>
            <a:pPr marL="342900" indent="-34290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400" dirty="0" err="1" smtClean="0"/>
              <a:t>i</a:t>
            </a:r>
            <a:r>
              <a:rPr lang="en-US" sz="2400" dirty="0" smtClean="0"/>
              <a:t> 	Which </a:t>
            </a:r>
            <a:r>
              <a:rPr lang="en-US" sz="2400" dirty="0"/>
              <a:t>homologous series is ethanol part </a:t>
            </a:r>
            <a:r>
              <a:rPr lang="en-US" sz="2400" dirty="0" smtClean="0"/>
              <a:t>of?</a:t>
            </a:r>
            <a:br>
              <a:rPr lang="en-US" sz="2400" dirty="0" smtClean="0"/>
            </a:br>
            <a:r>
              <a:rPr lang="en-US" sz="2400" dirty="0" smtClean="0"/>
              <a:t>ii 	What </a:t>
            </a:r>
            <a:r>
              <a:rPr lang="en-US" sz="2400" dirty="0"/>
              <a:t>is the general formula for the </a:t>
            </a:r>
            <a:r>
              <a:rPr lang="en-US" sz="2400" dirty="0" smtClean="0"/>
              <a:t>series?</a:t>
            </a:r>
            <a:br>
              <a:rPr lang="en-US" sz="2400" dirty="0" smtClean="0"/>
            </a:br>
            <a:r>
              <a:rPr lang="en-US" sz="2400" dirty="0" smtClean="0"/>
              <a:t>iii 	What </a:t>
            </a:r>
            <a:r>
              <a:rPr lang="en-US" sz="2400" dirty="0"/>
              <a:t>does functional group </a:t>
            </a:r>
            <a:r>
              <a:rPr lang="en-US" sz="2400" dirty="0" smtClean="0"/>
              <a:t>mean?</a:t>
            </a:r>
            <a:br>
              <a:rPr lang="en-US" sz="2400" dirty="0" smtClean="0"/>
            </a:br>
            <a:r>
              <a:rPr lang="en-US" sz="2400" dirty="0" smtClean="0"/>
              <a:t>iv 	What </a:t>
            </a:r>
            <a:r>
              <a:rPr lang="en-US" sz="2400" dirty="0"/>
              <a:t>is the functional group in </a:t>
            </a:r>
            <a:r>
              <a:rPr lang="en-US" sz="2400" dirty="0" smtClean="0"/>
              <a:t>ethanol’s homologous 	series?</a:t>
            </a:r>
          </a:p>
          <a:p>
            <a:pPr marL="342900" indent="-34290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400" dirty="0" smtClean="0"/>
              <a:t>Write </a:t>
            </a:r>
            <a:r>
              <a:rPr lang="en-US" sz="2400" dirty="0"/>
              <a:t>down the formula of </a:t>
            </a:r>
            <a:r>
              <a:rPr lang="en-US" sz="2400" dirty="0" smtClean="0"/>
              <a:t>ethanol.</a:t>
            </a:r>
          </a:p>
          <a:p>
            <a:pPr marL="342900" indent="-342900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sz="2400" dirty="0" err="1" smtClean="0"/>
              <a:t>i</a:t>
            </a:r>
            <a:r>
              <a:rPr lang="en-US" sz="2400" dirty="0" smtClean="0"/>
              <a:t> 	Draw </a:t>
            </a:r>
            <a:r>
              <a:rPr lang="en-US" sz="2400" dirty="0"/>
              <a:t>the structural formula for the </a:t>
            </a:r>
            <a:r>
              <a:rPr lang="en-US" sz="2400" dirty="0" smtClean="0"/>
              <a:t>fifth member </a:t>
            </a:r>
            <a:r>
              <a:rPr lang="en-US" sz="2400" dirty="0"/>
              <a:t>of the </a:t>
            </a:r>
            <a:r>
              <a:rPr lang="en-US" sz="2400" dirty="0" smtClean="0"/>
              <a:t>	series</a:t>
            </a:r>
            <a:r>
              <a:rPr lang="en-US" sz="2400" dirty="0"/>
              <a:t>, </a:t>
            </a:r>
            <a:r>
              <a:rPr lang="en-US" sz="2400" dirty="0" smtClean="0"/>
              <a:t>pentan-1-ol.</a:t>
            </a:r>
            <a:br>
              <a:rPr lang="en-US" sz="2400" dirty="0" smtClean="0"/>
            </a:br>
            <a:r>
              <a:rPr lang="en-US" sz="2400" dirty="0" smtClean="0"/>
              <a:t>ii 	Draw </a:t>
            </a:r>
            <a:r>
              <a:rPr lang="en-US" sz="2400" dirty="0"/>
              <a:t>the structural formula for an </a:t>
            </a:r>
            <a:r>
              <a:rPr lang="en-US" sz="2400" dirty="0" smtClean="0"/>
              <a:t>isomer of pentan-1-ol.</a:t>
            </a:r>
            <a:br>
              <a:rPr lang="en-US" sz="2400" dirty="0" smtClean="0"/>
            </a:br>
            <a:r>
              <a:rPr lang="en-US" sz="2400" dirty="0" smtClean="0"/>
              <a:t>iii 	Describe </a:t>
            </a:r>
            <a:r>
              <a:rPr lang="en-US" sz="2400" dirty="0"/>
              <a:t>how pent-1-ene could be made </a:t>
            </a:r>
            <a:r>
              <a:rPr lang="en-US" sz="2400" dirty="0" smtClean="0"/>
              <a:t>from pentan-1-	</a:t>
            </a:r>
            <a:r>
              <a:rPr lang="en-US" sz="2400" dirty="0" err="1" smtClean="0"/>
              <a:t>ol</a:t>
            </a:r>
            <a:r>
              <a:rPr lang="en-US" sz="2400" dirty="0" smtClean="0"/>
              <a:t>.</a:t>
            </a:r>
            <a:br>
              <a:rPr lang="en-US" sz="2400" dirty="0" smtClean="0"/>
            </a:br>
            <a:r>
              <a:rPr lang="en-US" sz="2400" dirty="0" smtClean="0"/>
              <a:t>iv 	Name </a:t>
            </a:r>
            <a:r>
              <a:rPr lang="en-US" sz="2400" dirty="0"/>
              <a:t>the organic product formed </a:t>
            </a:r>
            <a:r>
              <a:rPr lang="en-US" sz="2400" dirty="0" smtClean="0"/>
              <a:t>when pentan-1-ol </a:t>
            </a:r>
            <a:r>
              <a:rPr lang="en-US" sz="2400" dirty="0"/>
              <a:t>is </a:t>
            </a:r>
            <a:r>
              <a:rPr lang="en-US" sz="2400" dirty="0" smtClean="0"/>
              <a:t>	</a:t>
            </a:r>
            <a:r>
              <a:rPr lang="en-US" sz="2400" dirty="0" err="1" smtClean="0"/>
              <a:t>oxidised</a:t>
            </a:r>
            <a:r>
              <a:rPr lang="en-US" sz="2400" dirty="0" smtClean="0"/>
              <a:t> </a:t>
            </a:r>
            <a:r>
              <a:rPr lang="en-US" sz="2400" dirty="0"/>
              <a:t>using </a:t>
            </a:r>
            <a:r>
              <a:rPr lang="en-US" sz="2400" dirty="0" smtClean="0"/>
              <a:t>acidified potassium </a:t>
            </a:r>
            <a:r>
              <a:rPr lang="en-US" sz="2400" dirty="0" err="1"/>
              <a:t>manganate</a:t>
            </a:r>
            <a:r>
              <a:rPr lang="en-US" sz="2400" dirty="0"/>
              <a:t>(VII).</a:t>
            </a:r>
          </a:p>
        </p:txBody>
      </p:sp>
      <p:sp>
        <p:nvSpPr>
          <p:cNvPr id="5" name="Round Same Side Corner Rectangle 4">
            <a:hlinkClick r:id="" action="ppaction://noaction"/>
          </p:cNvPr>
          <p:cNvSpPr/>
          <p:nvPr/>
        </p:nvSpPr>
        <p:spPr>
          <a:xfrm>
            <a:off x="7283388" y="670058"/>
            <a:ext cx="456964" cy="36463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 281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9316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17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0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0D7CB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49263" indent="-449263">
              <a:buFont typeface="+mj-lt"/>
              <a:buAutoNum type="arabicPeriod" startAt="8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Ethanoic acid is a member of the homologous series </a:t>
            </a:r>
            <a:r>
              <a:rPr lang="en-US" dirty="0"/>
              <a:t>with the general formula </a:t>
            </a:r>
            <a:r>
              <a:rPr lang="en-US" dirty="0" smtClean="0"/>
              <a:t>C</a:t>
            </a:r>
            <a:r>
              <a:rPr lang="en-US" baseline="-25000" dirty="0" smtClean="0"/>
              <a:t>n</a:t>
            </a:r>
            <a:r>
              <a:rPr lang="en-US" dirty="0" smtClean="0"/>
              <a:t>H</a:t>
            </a:r>
            <a:r>
              <a:rPr lang="en-US" baseline="-25000" dirty="0" smtClean="0"/>
              <a:t>2n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en-US" dirty="0" smtClean="0"/>
              <a:t>.</a:t>
            </a:r>
          </a:p>
          <a:p>
            <a:pPr marL="723900" indent="-284163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Name </a:t>
            </a:r>
            <a:r>
              <a:rPr lang="en-US" dirty="0"/>
              <a:t>this series.</a:t>
            </a:r>
          </a:p>
          <a:p>
            <a:pPr marL="723900" indent="-284163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What </a:t>
            </a:r>
            <a:r>
              <a:rPr lang="en-US" dirty="0"/>
              <a:t>is the functional group of the series?</a:t>
            </a:r>
          </a:p>
          <a:p>
            <a:pPr marL="723900" indent="-284163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Ethanoic </a:t>
            </a:r>
            <a:r>
              <a:rPr lang="en-US" dirty="0"/>
              <a:t>acid is a weak acid. Explain what </a:t>
            </a:r>
            <a:r>
              <a:rPr lang="en-US" dirty="0" smtClean="0"/>
              <a:t>this means</a:t>
            </a:r>
            <a:r>
              <a:rPr lang="en-US" dirty="0"/>
              <a:t>, using an equation to help you.</a:t>
            </a:r>
          </a:p>
          <a:p>
            <a:pPr marL="723900" indent="-284163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Ethanoic </a:t>
            </a:r>
            <a:r>
              <a:rPr lang="en-US" dirty="0"/>
              <a:t>acid reacts with </a:t>
            </a:r>
            <a:r>
              <a:rPr lang="en-US" dirty="0" smtClean="0"/>
              <a:t>carbonates.</a:t>
            </a:r>
            <a:br>
              <a:rPr lang="en-US" dirty="0" smtClean="0"/>
            </a:b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/>
              <a:t>What would you see during this </a:t>
            </a:r>
            <a:r>
              <a:rPr lang="en-US" dirty="0" smtClean="0"/>
              <a:t>reaction?</a:t>
            </a:r>
            <a:br>
              <a:rPr lang="en-US" dirty="0" smtClean="0"/>
            </a:br>
            <a:r>
              <a:rPr lang="en-US" dirty="0" smtClean="0"/>
              <a:t>ii </a:t>
            </a:r>
            <a:r>
              <a:rPr lang="en-US" dirty="0"/>
              <a:t>Write a balanced equation for the </a:t>
            </a:r>
            <a:r>
              <a:rPr lang="en-US" dirty="0" smtClean="0"/>
              <a:t>reaction with </a:t>
            </a:r>
            <a:r>
              <a:rPr lang="en-US" dirty="0"/>
              <a:t>sodium carbonate.</a:t>
            </a:r>
          </a:p>
          <a:p>
            <a:pPr marL="723900" indent="-284163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/>
              <a:t>Name the member of the series for </a:t>
            </a:r>
            <a:r>
              <a:rPr lang="en-US" dirty="0" smtClean="0"/>
              <a:t>which </a:t>
            </a:r>
            <a:r>
              <a:rPr lang="en-US" i="1" dirty="0" smtClean="0"/>
              <a:t>n</a:t>
            </a:r>
            <a:r>
              <a:rPr lang="en-US" dirty="0" smtClean="0"/>
              <a:t> = </a:t>
            </a:r>
            <a:r>
              <a:rPr lang="en-US" dirty="0"/>
              <a:t>3, and draw its structural </a:t>
            </a:r>
            <a:r>
              <a:rPr lang="en-US" dirty="0" smtClean="0"/>
              <a:t>formula.</a:t>
            </a:r>
            <a:br>
              <a:rPr lang="en-US" dirty="0" smtClean="0"/>
            </a:br>
            <a:r>
              <a:rPr lang="en-US" dirty="0" smtClean="0"/>
              <a:t>ii </a:t>
            </a:r>
            <a:r>
              <a:rPr lang="en-US" dirty="0"/>
              <a:t>Give the equation for the reaction </a:t>
            </a:r>
            <a:r>
              <a:rPr lang="en-US" dirty="0" smtClean="0"/>
              <a:t>between this </a:t>
            </a:r>
            <a:r>
              <a:rPr lang="en-US" dirty="0"/>
              <a:t>compound and sodium hydroxide.</a:t>
            </a:r>
          </a:p>
          <a:p>
            <a:pPr marL="449263" indent="-449263">
              <a:buFont typeface="+mj-lt"/>
              <a:buAutoNum type="arabicPeriod" startAt="9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Ethanoic </a:t>
            </a:r>
            <a:r>
              <a:rPr lang="en-US" dirty="0"/>
              <a:t>acid reacts with ethanol in the </a:t>
            </a:r>
            <a:r>
              <a:rPr lang="en-US" dirty="0" smtClean="0"/>
              <a:t>presence of </a:t>
            </a:r>
            <a:r>
              <a:rPr lang="en-US" dirty="0"/>
              <a:t>concentrated sulfuric acid.</a:t>
            </a:r>
          </a:p>
          <a:p>
            <a:pPr marL="723900" indent="-284163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Name </a:t>
            </a:r>
            <a:r>
              <a:rPr lang="en-US" dirty="0"/>
              <a:t>the organic product formed.</a:t>
            </a:r>
          </a:p>
          <a:p>
            <a:pPr marL="723900" indent="-284163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Which </a:t>
            </a:r>
            <a:r>
              <a:rPr lang="en-US" dirty="0"/>
              <a:t>type of compound is it?</a:t>
            </a:r>
          </a:p>
          <a:p>
            <a:pPr marL="723900" indent="-284163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How </a:t>
            </a:r>
            <a:r>
              <a:rPr lang="en-US" dirty="0"/>
              <a:t>could you tell quickly that it had formed?</a:t>
            </a:r>
          </a:p>
          <a:p>
            <a:pPr marL="723900" indent="-284163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What </a:t>
            </a:r>
            <a:r>
              <a:rPr lang="en-US" dirty="0"/>
              <a:t>is the function of the sulfuric acid?</a:t>
            </a:r>
          </a:p>
          <a:p>
            <a:pPr marL="723900" indent="-284163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The </a:t>
            </a:r>
            <a:r>
              <a:rPr lang="en-US" dirty="0"/>
              <a:t>reaction is reversible. What does this mean?</a:t>
            </a:r>
          </a:p>
          <a:p>
            <a:pPr marL="723900" indent="-284163">
              <a:buFont typeface="+mj-lt"/>
              <a:buAutoNum type="alphaLcPeriod"/>
              <a:tabLst>
                <a:tab pos="723900" algn="l"/>
                <a:tab pos="1069975" algn="l"/>
                <a:tab pos="2967038" algn="l"/>
              </a:tabLst>
            </a:pPr>
            <a:r>
              <a:rPr lang="en-US" dirty="0" smtClean="0"/>
              <a:t>Write </a:t>
            </a:r>
            <a:r>
              <a:rPr lang="en-US" dirty="0"/>
              <a:t>an equation for the reaction.</a:t>
            </a:r>
          </a:p>
        </p:txBody>
      </p:sp>
      <p:sp>
        <p:nvSpPr>
          <p:cNvPr id="5" name="Round Same Side Corner Rectangle 4">
            <a:hlinkClick r:id="" action="ppaction://noaction"/>
          </p:cNvPr>
          <p:cNvSpPr/>
          <p:nvPr/>
        </p:nvSpPr>
        <p:spPr>
          <a:xfrm>
            <a:off x="7283388" y="670058"/>
            <a:ext cx="456964" cy="36463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 281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4974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17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0D7CB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723900" indent="-723900">
              <a:buFont typeface="+mj-lt"/>
              <a:buAutoNum type="arabicPeriod" startAt="10"/>
              <a:tabLst>
                <a:tab pos="1258888" algn="l"/>
                <a:tab pos="2967038" algn="l"/>
              </a:tabLst>
            </a:pPr>
            <a:r>
              <a:rPr lang="en-US" sz="3200" dirty="0" smtClean="0"/>
              <a:t>Hex-1-ene </a:t>
            </a:r>
            <a:r>
              <a:rPr lang="en-US" sz="3200" dirty="0"/>
              <a:t>is an unsaturated hydrocarbon. It </a:t>
            </a:r>
            <a:r>
              <a:rPr lang="en-US" sz="3200" dirty="0" smtClean="0"/>
              <a:t>melts </a:t>
            </a:r>
            <a:r>
              <a:rPr lang="en-US" sz="3200" smtClean="0"/>
              <a:t>at 2140°C </a:t>
            </a:r>
            <a:r>
              <a:rPr lang="en-US" sz="3200" dirty="0"/>
              <a:t>and boils </a:t>
            </a:r>
            <a:r>
              <a:rPr lang="en-US" sz="3200"/>
              <a:t>at </a:t>
            </a:r>
            <a:r>
              <a:rPr lang="en-US" sz="3200" smtClean="0"/>
              <a:t>63°C</a:t>
            </a:r>
            <a:r>
              <a:rPr lang="en-US" sz="3200" dirty="0"/>
              <a:t>. Its empirical </a:t>
            </a:r>
            <a:r>
              <a:rPr lang="en-US" sz="3200" dirty="0" smtClean="0"/>
              <a:t>formula is </a:t>
            </a:r>
            <a:r>
              <a:rPr lang="en-US" sz="3200" dirty="0"/>
              <a:t>CH</a:t>
            </a:r>
            <a:r>
              <a:rPr lang="en-US" sz="3200" baseline="-25000" dirty="0"/>
              <a:t>2</a:t>
            </a:r>
            <a:r>
              <a:rPr lang="en-US" sz="3200" dirty="0"/>
              <a:t>. Its relative molecular mass is 84.</a:t>
            </a:r>
          </a:p>
          <a:p>
            <a:pPr marL="723900" indent="-723900">
              <a:buFont typeface="+mj-lt"/>
              <a:buAutoNum type="alphaLcPeriod"/>
              <a:tabLst>
                <a:tab pos="1173163" algn="l"/>
                <a:tab pos="2967038" algn="l"/>
              </a:tabLst>
            </a:pPr>
            <a:r>
              <a:rPr lang="en-US" sz="3200" dirty="0" err="1" smtClean="0"/>
              <a:t>i</a:t>
            </a:r>
            <a:r>
              <a:rPr lang="en-US" sz="3200" dirty="0" smtClean="0"/>
              <a:t> 	To </a:t>
            </a:r>
            <a:r>
              <a:rPr lang="en-US" sz="3200" dirty="0"/>
              <a:t>which family does hex-1-ene </a:t>
            </a:r>
            <a:r>
              <a:rPr lang="en-US" sz="3200" dirty="0" smtClean="0"/>
              <a:t>belong?</a:t>
            </a:r>
            <a:br>
              <a:rPr lang="en-US" sz="3200" dirty="0" smtClean="0"/>
            </a:br>
            <a:r>
              <a:rPr lang="en-US" sz="3200" dirty="0" smtClean="0"/>
              <a:t>ii 	What </a:t>
            </a:r>
            <a:r>
              <a:rPr lang="en-US" sz="3200" dirty="0"/>
              <a:t>is its molecular formula?</a:t>
            </a:r>
          </a:p>
          <a:p>
            <a:pPr marL="723900" indent="-723900">
              <a:buFont typeface="+mj-lt"/>
              <a:buAutoNum type="alphaLcPeriod"/>
              <a:tabLst>
                <a:tab pos="1173163" algn="l"/>
                <a:tab pos="2967038" algn="l"/>
              </a:tabLst>
            </a:pPr>
            <a:r>
              <a:rPr lang="en-US" sz="3200" dirty="0" err="1" smtClean="0"/>
              <a:t>i</a:t>
            </a:r>
            <a:r>
              <a:rPr lang="en-US" sz="3200" dirty="0" smtClean="0"/>
              <a:t> 	Hex-1-ene </a:t>
            </a:r>
            <a:r>
              <a:rPr lang="en-US" sz="3200" dirty="0"/>
              <a:t>reacts with bromine water. </a:t>
            </a:r>
            <a:r>
              <a:rPr lang="en-US" sz="3200" dirty="0" smtClean="0"/>
              <a:t>	Write an </a:t>
            </a:r>
            <a:r>
              <a:rPr lang="en-US" sz="3200" dirty="0"/>
              <a:t>equation to show this </a:t>
            </a:r>
            <a:r>
              <a:rPr lang="en-US" sz="3200" dirty="0" smtClean="0"/>
              <a:t>reaction.</a:t>
            </a:r>
            <a:br>
              <a:rPr lang="en-US" sz="3200" dirty="0" smtClean="0"/>
            </a:br>
            <a:r>
              <a:rPr lang="en-US" sz="3200" dirty="0" smtClean="0"/>
              <a:t>ii 	What </a:t>
            </a:r>
            <a:r>
              <a:rPr lang="en-US" sz="3200" dirty="0"/>
              <a:t>is this type of reaction </a:t>
            </a:r>
            <a:r>
              <a:rPr lang="en-US" sz="3200" dirty="0" smtClean="0"/>
              <a:t>called?</a:t>
            </a:r>
            <a:br>
              <a:rPr lang="en-US" sz="3200" dirty="0" smtClean="0"/>
            </a:br>
            <a:r>
              <a:rPr lang="en-US" sz="3200" dirty="0" smtClean="0"/>
              <a:t>iii 	What </a:t>
            </a:r>
            <a:r>
              <a:rPr lang="en-US" sz="3200" dirty="0"/>
              <a:t>would you see during the </a:t>
            </a:r>
            <a:r>
              <a:rPr lang="en-US" sz="3200" dirty="0" smtClean="0"/>
              <a:t>	reaction</a:t>
            </a:r>
            <a:r>
              <a:rPr lang="en-US" sz="3200" dirty="0"/>
              <a:t>?</a:t>
            </a:r>
          </a:p>
        </p:txBody>
      </p:sp>
      <p:sp>
        <p:nvSpPr>
          <p:cNvPr id="5" name="Round Same Side Corner Rectangle 4">
            <a:hlinkClick r:id="" action="ppaction://noaction"/>
          </p:cNvPr>
          <p:cNvSpPr/>
          <p:nvPr/>
        </p:nvSpPr>
        <p:spPr>
          <a:xfrm>
            <a:off x="7283388" y="670058"/>
            <a:ext cx="456964" cy="36463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 281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5664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400" dirty="0"/>
              <a:t>Petroleum is a fossil fuel. Name two other fossil fuels</a:t>
            </a:r>
            <a:r>
              <a:rPr lang="en-US" sz="2400" dirty="0" smtClean="0"/>
              <a:t>.	[</a:t>
            </a:r>
            <a:r>
              <a:rPr lang="en-US" sz="2400" dirty="0"/>
              <a:t>2]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400" dirty="0" smtClean="0"/>
              <a:t>The </a:t>
            </a:r>
            <a:r>
              <a:rPr lang="en-US" sz="2400" dirty="0"/>
              <a:t>full structural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formulae (</a:t>
            </a:r>
            <a:r>
              <a:rPr lang="en-US" sz="2400" dirty="0"/>
              <a:t>displayed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formulae</a:t>
            </a:r>
            <a:r>
              <a:rPr lang="en-US" sz="2400" dirty="0"/>
              <a:t>) of </a:t>
            </a:r>
            <a:r>
              <a:rPr lang="en-US" sz="2400" dirty="0" smtClean="0"/>
              <a:t>some </a:t>
            </a:r>
            <a:br>
              <a:rPr lang="en-US" sz="2400" dirty="0" smtClean="0"/>
            </a:br>
            <a:r>
              <a:rPr lang="en-US" sz="2400" dirty="0" smtClean="0"/>
              <a:t>organic </a:t>
            </a:r>
            <a:r>
              <a:rPr lang="en-US" sz="2400" dirty="0"/>
              <a:t>compounds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are </a:t>
            </a:r>
            <a:r>
              <a:rPr lang="en-US" sz="2400" dirty="0"/>
              <a:t>shown </a:t>
            </a:r>
            <a:r>
              <a:rPr lang="en-US" sz="2400" dirty="0" smtClean="0"/>
              <a:t>right.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sz="24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400" dirty="0" smtClean="0"/>
              <a:t>Which </a:t>
            </a:r>
            <a:r>
              <a:rPr lang="en-US" sz="2400" dirty="0"/>
              <a:t>of these compounds are hydrocarbons? Explain why.</a:t>
            </a:r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400" dirty="0" smtClean="0"/>
              <a:t>Which </a:t>
            </a:r>
            <a:r>
              <a:rPr lang="en-US" sz="2400" dirty="0"/>
              <a:t>of these compounds are most likely to be found in petroleum</a:t>
            </a:r>
            <a:r>
              <a:rPr lang="en-US" sz="2400" dirty="0" smtClean="0"/>
              <a:t>?		[</a:t>
            </a:r>
            <a:r>
              <a:rPr lang="en-US" sz="2400" dirty="0"/>
              <a:t>1</a:t>
            </a:r>
            <a:r>
              <a:rPr lang="en-US" sz="2400" dirty="0" smtClean="0"/>
              <a:t>]</a:t>
            </a:r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400" dirty="0" err="1" smtClean="0"/>
              <a:t>i</a:t>
            </a:r>
            <a:r>
              <a:rPr lang="en-US" sz="2400" dirty="0" smtClean="0"/>
              <a:t>. Which one of these compounds is a branched-chain compound?		 [1]</a:t>
            </a:r>
            <a:br>
              <a:rPr lang="en-US" sz="2400" dirty="0" smtClean="0"/>
            </a:br>
            <a:r>
              <a:rPr lang="en-US" sz="2400" dirty="0" smtClean="0"/>
              <a:t>ii. Which one of these compounds is a ring compound? 	[1]</a:t>
            </a: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1920" y="1644666"/>
            <a:ext cx="5040560" cy="2648430"/>
          </a:xfrm>
          <a:prstGeom prst="rect">
            <a:avLst/>
          </a:prstGeom>
        </p:spPr>
      </p:pic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97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4339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/>
              <a:t>Petroleum is a fossil fuel. Name two other fossil fuels</a:t>
            </a:r>
            <a:r>
              <a:rPr lang="en-US" sz="2000" dirty="0" smtClean="0"/>
              <a:t>.	[</a:t>
            </a:r>
            <a:r>
              <a:rPr lang="en-US" sz="2000" dirty="0"/>
              <a:t>2]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 smtClean="0"/>
              <a:t>The </a:t>
            </a:r>
            <a:r>
              <a:rPr lang="en-US" sz="2000" dirty="0"/>
              <a:t>full structural formulae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en-US" sz="2000" dirty="0"/>
              <a:t>displayed formulae) of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some </a:t>
            </a:r>
            <a:r>
              <a:rPr lang="en-US" sz="2000" dirty="0"/>
              <a:t>organic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compounds </a:t>
            </a:r>
            <a:br>
              <a:rPr lang="en-US" sz="2000" dirty="0" smtClean="0"/>
            </a:br>
            <a:r>
              <a:rPr lang="en-US" sz="2000" dirty="0" smtClean="0"/>
              <a:t>are </a:t>
            </a:r>
            <a:r>
              <a:rPr lang="en-US" sz="2000" dirty="0"/>
              <a:t>shown </a:t>
            </a:r>
            <a:r>
              <a:rPr lang="en-US" sz="2000" dirty="0" smtClean="0"/>
              <a:t>right.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sz="20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lphaL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2000" dirty="0" smtClean="0"/>
              <a:t>The molecular formula of compound A is C</a:t>
            </a:r>
            <a:r>
              <a:rPr lang="en-US" sz="2000" baseline="-25000" dirty="0" smtClean="0"/>
              <a:t>4</a:t>
            </a:r>
            <a:r>
              <a:rPr lang="en-US" sz="2000" dirty="0" smtClean="0"/>
              <a:t>H</a:t>
            </a:r>
            <a:r>
              <a:rPr lang="en-US" sz="2000" baseline="-25000" dirty="0" smtClean="0"/>
              <a:t>10</a:t>
            </a:r>
            <a:r>
              <a:rPr lang="en-US" sz="2000" dirty="0" smtClean="0"/>
              <a:t>. Deduce the molecular formulae of compounds B to F.</a:t>
            </a:r>
            <a:br>
              <a:rPr lang="en-US" sz="2000" dirty="0" smtClean="0"/>
            </a:br>
            <a:r>
              <a:rPr lang="en-US" sz="2000" dirty="0" smtClean="0"/>
              <a:t>B _______________________ C ____________________</a:t>
            </a:r>
            <a:br>
              <a:rPr lang="en-US" sz="2000" dirty="0" smtClean="0"/>
            </a:br>
            <a:r>
              <a:rPr lang="en-US" sz="2000" dirty="0" smtClean="0"/>
              <a:t>D _______________________ E ____________________</a:t>
            </a:r>
            <a:br>
              <a:rPr lang="en-US" sz="2000" dirty="0" smtClean="0"/>
            </a:br>
            <a:r>
              <a:rPr lang="en-US" sz="2000" dirty="0" smtClean="0"/>
              <a:t>F _______________________ 	[5]</a:t>
            </a:r>
            <a:br>
              <a:rPr lang="en-US" sz="2000" dirty="0" smtClean="0"/>
            </a:br>
            <a:endParaRPr lang="en-US" sz="1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97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0581" y="1916832"/>
            <a:ext cx="5481899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651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2605088" algn="l"/>
                <a:tab pos="8523288" algn="r"/>
              </a:tabLst>
            </a:pPr>
            <a:r>
              <a:rPr lang="en-US" sz="2600" dirty="0" smtClean="0"/>
              <a:t>Petrol </a:t>
            </a:r>
            <a:r>
              <a:rPr lang="en-US" sz="2600" dirty="0"/>
              <a:t>can be made from coal using the following route</a:t>
            </a:r>
            <a:r>
              <a:rPr lang="en-US" sz="2600" dirty="0" smtClean="0"/>
              <a:t>:</a:t>
            </a:r>
            <a:br>
              <a:rPr lang="en-US" sz="2600" dirty="0" smtClean="0"/>
            </a:b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	       →	                    →                     →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2600" dirty="0" smtClean="0"/>
              <a:t>a</a:t>
            </a:r>
            <a:r>
              <a:rPr lang="en-US" sz="2600" dirty="0"/>
              <a:t>. Which stage, A, B, C, or D, involves distillation</a:t>
            </a:r>
            <a:r>
              <a:rPr lang="en-US" sz="2600" dirty="0" smtClean="0"/>
              <a:t>? 	[1]</a:t>
            </a:r>
            <a:br>
              <a:rPr lang="en-US" sz="2600" dirty="0" smtClean="0"/>
            </a:br>
            <a:r>
              <a:rPr lang="en-US" sz="2600" dirty="0" smtClean="0"/>
              <a:t>b</a:t>
            </a:r>
            <a:r>
              <a:rPr lang="en-US" sz="2600" dirty="0"/>
              <a:t>. Which stage involves reduction</a:t>
            </a:r>
            <a:r>
              <a:rPr lang="en-US" sz="2600" dirty="0" smtClean="0"/>
              <a:t>? 	[</a:t>
            </a:r>
            <a:r>
              <a:rPr lang="en-US" sz="2600" dirty="0"/>
              <a:t>1</a:t>
            </a:r>
            <a:r>
              <a:rPr lang="en-US" sz="2600" dirty="0" smtClean="0"/>
              <a:t>]</a:t>
            </a:r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600" b="1" dirty="0" smtClean="0"/>
              <a:t>Extension</a:t>
            </a:r>
            <a:endParaRPr lang="en-US" sz="2600" b="1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2600" dirty="0" smtClean="0"/>
              <a:t>Petroleum </a:t>
            </a:r>
            <a:r>
              <a:rPr lang="en-US" sz="2600" dirty="0"/>
              <a:t>contains a number of aromatic hydrocarbons. Use books or the internet to describe </a:t>
            </a:r>
            <a:r>
              <a:rPr lang="en-US" sz="2600" dirty="0" smtClean="0"/>
              <a:t>the main </a:t>
            </a:r>
            <a:r>
              <a:rPr lang="en-US" sz="2600" dirty="0"/>
              <a:t>features of aromatic hydrocarbons. Give the name of two aromatic hydrocarbons. </a:t>
            </a:r>
            <a:r>
              <a:rPr lang="en-US" sz="2600" dirty="0" smtClean="0"/>
              <a:t>                   [</a:t>
            </a:r>
            <a:r>
              <a:rPr lang="en-US" sz="2600" dirty="0"/>
              <a:t>4]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97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323528" y="1988840"/>
            <a:ext cx="1368152" cy="12003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2400" b="1" dirty="0" smtClean="0"/>
              <a:t/>
            </a:r>
            <a:br>
              <a:rPr lang="en-IE" sz="2400" b="1" dirty="0" smtClean="0"/>
            </a:br>
            <a:r>
              <a:rPr lang="en-IE" sz="2400" b="1" dirty="0" smtClean="0"/>
              <a:t>A: </a:t>
            </a:r>
            <a:r>
              <a:rPr lang="en-IE" sz="2400" dirty="0" smtClean="0"/>
              <a:t>Coal</a:t>
            </a:r>
            <a:br>
              <a:rPr lang="en-IE" sz="2400" dirty="0" smtClean="0"/>
            </a:br>
            <a:endParaRPr lang="en-GB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051720" y="1988840"/>
            <a:ext cx="2664296" cy="12003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2400" b="1" dirty="0" smtClean="0"/>
              <a:t>B: </a:t>
            </a:r>
            <a:r>
              <a:rPr lang="en-IE" sz="2400" dirty="0"/>
              <a:t>decomposition </a:t>
            </a:r>
            <a:r>
              <a:rPr lang="en-IE" sz="2400" dirty="0" smtClean="0"/>
              <a:t>using heat and hydrogen</a:t>
            </a:r>
            <a:endParaRPr lang="en-GB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076056" y="1988840"/>
            <a:ext cx="1872208" cy="12003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2400" b="1" dirty="0" smtClean="0"/>
              <a:t>C: </a:t>
            </a:r>
            <a:r>
              <a:rPr lang="en-IE" sz="2400" dirty="0" smtClean="0"/>
              <a:t>refining based on boiling point</a:t>
            </a:r>
            <a:endParaRPr lang="en-GB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08304" y="1988840"/>
            <a:ext cx="1512168" cy="12003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2400" b="1" dirty="0" smtClean="0"/>
              <a:t/>
            </a:r>
            <a:br>
              <a:rPr lang="en-IE" sz="2400" b="1" dirty="0" smtClean="0"/>
            </a:br>
            <a:r>
              <a:rPr lang="en-IE" sz="2400" b="1" dirty="0" smtClean="0"/>
              <a:t>D: </a:t>
            </a:r>
            <a:r>
              <a:rPr lang="en-IE" sz="2400" dirty="0" smtClean="0"/>
              <a:t>Petrol</a:t>
            </a:r>
            <a:br>
              <a:rPr lang="en-IE" sz="2400" dirty="0" smtClean="0"/>
            </a:b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6942240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3600" dirty="0"/>
              <a:t>The diagram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shows </a:t>
            </a:r>
            <a:r>
              <a:rPr lang="en-US" sz="3600" dirty="0"/>
              <a:t>a </a:t>
            </a:r>
            <a:r>
              <a:rPr lang="en-US" sz="3600" dirty="0" smtClean="0"/>
              <a:t>simple </a:t>
            </a:r>
            <a:br>
              <a:rPr lang="en-US" sz="3600" dirty="0" smtClean="0"/>
            </a:br>
            <a:r>
              <a:rPr lang="en-US" sz="3600" dirty="0" smtClean="0"/>
              <a:t>experiment </a:t>
            </a:r>
            <a:r>
              <a:rPr lang="en-US" sz="3600" dirty="0"/>
              <a:t>to </a:t>
            </a:r>
            <a:br>
              <a:rPr lang="en-US" sz="3600" dirty="0"/>
            </a:br>
            <a:r>
              <a:rPr lang="en-US" sz="3600" dirty="0" smtClean="0"/>
              <a:t>separate </a:t>
            </a:r>
            <a:br>
              <a:rPr lang="en-US" sz="3600" dirty="0" smtClean="0"/>
            </a:br>
            <a:r>
              <a:rPr lang="en-US" sz="3600" dirty="0" smtClean="0"/>
              <a:t>petroleum </a:t>
            </a:r>
            <a:br>
              <a:rPr lang="en-US" sz="3600" dirty="0" smtClean="0"/>
            </a:br>
            <a:r>
              <a:rPr lang="en-US" sz="3600" dirty="0" smtClean="0"/>
              <a:t>fractions.</a:t>
            </a:r>
            <a:br>
              <a:rPr lang="en-US" sz="36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/>
              <a:t>Describe </a:t>
            </a:r>
            <a:r>
              <a:rPr lang="en-US" sz="3600" dirty="0"/>
              <a:t>how you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could use this </a:t>
            </a:r>
            <a:r>
              <a:rPr lang="en-US" sz="3600" dirty="0"/>
              <a:t>apparatus to </a:t>
            </a:r>
            <a:r>
              <a:rPr lang="en-US" sz="3600" dirty="0" smtClean="0"/>
              <a:t>separate </a:t>
            </a:r>
            <a:r>
              <a:rPr lang="en-US" sz="3600" dirty="0"/>
              <a:t>the </a:t>
            </a:r>
            <a:r>
              <a:rPr lang="en-US" sz="3600" dirty="0" smtClean="0"/>
              <a:t>hydrocarbon fractions.              [4]</a:t>
            </a: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008" y="1196752"/>
            <a:ext cx="4176463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25606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01479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300" dirty="0"/>
              <a:t>The table shows some properties of the different petroleum fractions</a:t>
            </a:r>
            <a:r>
              <a:rPr lang="en-US" sz="2300" dirty="0" smtClean="0"/>
              <a:t>.</a:t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endParaRPr lang="en-US" sz="2300" dirty="0" smtClean="0"/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endParaRPr lang="en-US" sz="2300" dirty="0" smtClean="0"/>
          </a:p>
          <a:p>
            <a:pPr marL="449263" indent="-449263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300" dirty="0" smtClean="0"/>
              <a:t>In </a:t>
            </a:r>
            <a:r>
              <a:rPr lang="en-US" sz="2300" dirty="0"/>
              <a:t>the third column draw an arrow to show how the size of the molecules varies with the </a:t>
            </a:r>
            <a:r>
              <a:rPr lang="en-US" sz="2300" dirty="0" smtClean="0"/>
              <a:t>boiling point </a:t>
            </a:r>
            <a:r>
              <a:rPr lang="en-US" sz="2300" dirty="0"/>
              <a:t>range (low </a:t>
            </a:r>
            <a:r>
              <a:rPr lang="en-US" sz="2300" dirty="0" smtClean="0"/>
              <a:t>→ </a:t>
            </a:r>
            <a:r>
              <a:rPr lang="en-US" sz="2300" dirty="0"/>
              <a:t>high</a:t>
            </a:r>
            <a:r>
              <a:rPr lang="en-US" sz="2300" dirty="0" smtClean="0"/>
              <a:t>).	[1]</a:t>
            </a:r>
          </a:p>
          <a:p>
            <a:pPr marL="449263" indent="-449263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300" dirty="0" err="1" smtClean="0"/>
              <a:t>i</a:t>
            </a:r>
            <a:r>
              <a:rPr lang="en-US" sz="2300" dirty="0"/>
              <a:t>. Some compounds are volatile. What is the meaning of the term volatile</a:t>
            </a:r>
            <a:r>
              <a:rPr lang="en-US" sz="2300" dirty="0" smtClean="0"/>
              <a:t>?		[1]</a:t>
            </a:r>
            <a:br>
              <a:rPr lang="en-US" sz="2300" dirty="0" smtClean="0"/>
            </a:br>
            <a:r>
              <a:rPr lang="en-US" sz="2300" dirty="0" smtClean="0"/>
              <a:t>ii</a:t>
            </a:r>
            <a:r>
              <a:rPr lang="en-US" sz="2300" dirty="0"/>
              <a:t>. In the fourth column draw an arrow to show how the volatility of the compounds varies with the boiling point range (low </a:t>
            </a:r>
            <a:r>
              <a:rPr lang="en-US" sz="2300" dirty="0" smtClean="0"/>
              <a:t>→ </a:t>
            </a:r>
            <a:r>
              <a:rPr lang="en-US" sz="2300" dirty="0"/>
              <a:t>high). </a:t>
            </a:r>
            <a:r>
              <a:rPr lang="en-US" sz="2300" dirty="0" smtClean="0"/>
              <a:t>	[</a:t>
            </a:r>
            <a:r>
              <a:rPr lang="en-US" sz="2300" dirty="0"/>
              <a:t>1]</a:t>
            </a:r>
            <a:endParaRPr lang="en-US" sz="2300" dirty="0" smtClean="0"/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534202"/>
              </p:ext>
            </p:extLst>
          </p:nvPr>
        </p:nvGraphicFramePr>
        <p:xfrm>
          <a:off x="323528" y="1881624"/>
          <a:ext cx="8568954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1704190"/>
                <a:gridCol w="1428159"/>
                <a:gridCol w="1428159"/>
                <a:gridCol w="1428159"/>
                <a:gridCol w="1428159"/>
              </a:tblGrid>
              <a:tr h="596668">
                <a:tc>
                  <a:txBody>
                    <a:bodyPr/>
                    <a:lstStyle/>
                    <a:p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Fraction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Boiling Point Range /</a:t>
                      </a:r>
                      <a:r>
                        <a:rPr lang="en-IE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Size of Molecules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Volatility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Ease of Flow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Ease of burning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5689"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 to 100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5689"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100-150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5689"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150-200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5689"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200-300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7935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476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lphaLcPeriod" startAt="3"/>
              <a:tabLst>
                <a:tab pos="809625" algn="l"/>
                <a:tab pos="2605088" algn="l"/>
                <a:tab pos="8523288" algn="r"/>
              </a:tabLst>
            </a:pPr>
            <a:r>
              <a:rPr lang="en-US" sz="2900" dirty="0" smtClean="0"/>
              <a:t>In </a:t>
            </a:r>
            <a:r>
              <a:rPr lang="en-US" sz="2900" dirty="0"/>
              <a:t>the fifth column draw an arrow to show how the viscosity ('syrupiness') of the compounds varies with </a:t>
            </a:r>
            <a:r>
              <a:rPr lang="en-US" sz="2900" dirty="0" smtClean="0"/>
              <a:t>the boiling </a:t>
            </a:r>
            <a:r>
              <a:rPr lang="en-US" sz="2900" dirty="0"/>
              <a:t>point range (flows easily </a:t>
            </a:r>
            <a:r>
              <a:rPr lang="en-US" sz="2900" dirty="0" smtClean="0"/>
              <a:t>→ </a:t>
            </a:r>
            <a:r>
              <a:rPr lang="en-US" sz="2900" dirty="0"/>
              <a:t>flows less easily). </a:t>
            </a:r>
            <a:r>
              <a:rPr lang="en-US" sz="2900" dirty="0" smtClean="0"/>
              <a:t>		[1]</a:t>
            </a:r>
            <a:endParaRPr lang="en-US" sz="2900" dirty="0"/>
          </a:p>
          <a:p>
            <a:pPr marL="457200" indent="-457200">
              <a:buClr>
                <a:srgbClr val="C00000"/>
              </a:buClr>
              <a:buFont typeface="+mj-lt"/>
              <a:buAutoNum type="alphaLcPeriod" startAt="3"/>
              <a:tabLst>
                <a:tab pos="809625" algn="l"/>
                <a:tab pos="2605088" algn="l"/>
                <a:tab pos="8523288" algn="r"/>
              </a:tabLst>
            </a:pPr>
            <a:r>
              <a:rPr lang="en-US" sz="2900" dirty="0" smtClean="0"/>
              <a:t>In </a:t>
            </a:r>
            <a:r>
              <a:rPr lang="en-US" sz="2900" dirty="0"/>
              <a:t>the sixth column draw an arrow to show how the ease of burning of the compounds varies with </a:t>
            </a:r>
            <a:r>
              <a:rPr lang="en-US" sz="2900" dirty="0" smtClean="0"/>
              <a:t>the boiling </a:t>
            </a:r>
            <a:r>
              <a:rPr lang="en-US" sz="2900" dirty="0"/>
              <a:t>point range (difficult </a:t>
            </a:r>
            <a:r>
              <a:rPr lang="en-US" sz="2900" dirty="0" smtClean="0"/>
              <a:t>→ </a:t>
            </a:r>
            <a:r>
              <a:rPr lang="en-US" sz="2900" dirty="0"/>
              <a:t>easy). </a:t>
            </a:r>
            <a:r>
              <a:rPr lang="en-US" sz="2900" dirty="0" smtClean="0"/>
              <a:t>	[1]</a:t>
            </a:r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900" b="1" dirty="0" smtClean="0"/>
              <a:t>Extension</a:t>
            </a:r>
            <a:endParaRPr lang="en-US" sz="2900" b="1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2605088" algn="l"/>
                <a:tab pos="8523288" algn="r"/>
              </a:tabLst>
            </a:pPr>
            <a:r>
              <a:rPr lang="en-US" sz="2900" dirty="0" smtClean="0"/>
              <a:t>Use </a:t>
            </a:r>
            <a:r>
              <a:rPr lang="en-US" sz="2900" dirty="0"/>
              <a:t>ideas of molecular size and intermolecular forces to explain how fractional distillation separates a mixture of compounds into different fractions</a:t>
            </a:r>
            <a:r>
              <a:rPr lang="en-US" sz="2900" dirty="0" smtClean="0"/>
              <a:t>.                  [</a:t>
            </a:r>
            <a:r>
              <a:rPr lang="en-US" sz="2900" dirty="0"/>
              <a:t>5]</a:t>
            </a:r>
            <a:endParaRPr lang="en-US" sz="2900" dirty="0" smtClean="0"/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9980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3 - 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/>
              <a:t>AO1: Knowledge with understanding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Candidates should be able to demonstrate knowledge and understanding of: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phenomena, facts, laws, definitions, concepts and theories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vocabulary, terminology and conventions (including symbols, quantities and units)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instruments and apparatus, including techniques of operation and aspects of safety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and technological applications with their social, economic and environmental implications.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Syllabus content defines the factual material that candidates may be required to recall and </a:t>
            </a:r>
            <a:r>
              <a:rPr lang="en-US" sz="1900" dirty="0" smtClean="0"/>
              <a:t>explain. Candidates </a:t>
            </a:r>
            <a:r>
              <a:rPr lang="en-US" sz="1900" dirty="0"/>
              <a:t>will also be asked questions which require them to apply this material to unfamiliar contexts </a:t>
            </a:r>
            <a:r>
              <a:rPr lang="en-US" sz="1900" dirty="0" smtClean="0"/>
              <a:t>and to </a:t>
            </a:r>
            <a:r>
              <a:rPr lang="en-US" sz="1900" dirty="0"/>
              <a:t>apply knowledge from one area of the syllabus to another.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Questions testing this objective will often begin with one of the following words: define, state, </a:t>
            </a:r>
            <a:r>
              <a:rPr lang="en-US" sz="1900" dirty="0" smtClean="0"/>
              <a:t>describe, explain </a:t>
            </a:r>
            <a:r>
              <a:rPr lang="en-US" sz="1900" dirty="0"/>
              <a:t>(using your knowledge and understanding) or outline (see the Glossary of terms used in </a:t>
            </a:r>
            <a:r>
              <a:rPr lang="en-US" sz="1900" dirty="0" smtClean="0"/>
              <a:t>science papers).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614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0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3300" dirty="0"/>
              <a:t>The bar chart shows the 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sz="3300" dirty="0" smtClean="0"/>
              <a:t>supply </a:t>
            </a:r>
            <a:r>
              <a:rPr lang="en-US" sz="3300" dirty="0"/>
              <a:t>and demand for 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sz="3300" dirty="0" smtClean="0"/>
              <a:t>different </a:t>
            </a:r>
            <a:r>
              <a:rPr lang="en-US" sz="3300" dirty="0"/>
              <a:t>petroleum 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sz="3300" dirty="0" smtClean="0"/>
              <a:t>fractions.</a:t>
            </a:r>
          </a:p>
          <a:p>
            <a:pPr marL="534988" indent="-534988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3300" dirty="0" smtClean="0"/>
              <a:t>Which </a:t>
            </a:r>
            <a:r>
              <a:rPr lang="en-US" sz="3300" dirty="0"/>
              <a:t>of the fractions 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sz="3300" dirty="0" smtClean="0"/>
              <a:t>shown </a:t>
            </a:r>
            <a:r>
              <a:rPr lang="en-US" sz="3300" dirty="0"/>
              <a:t>has molecules 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sz="3300" dirty="0" smtClean="0"/>
              <a:t>with </a:t>
            </a:r>
            <a:r>
              <a:rPr lang="en-US" sz="3300" dirty="0"/>
              <a:t>the longest chains</a:t>
            </a:r>
            <a:r>
              <a:rPr lang="en-US" sz="3300" dirty="0" smtClean="0"/>
              <a:t>?</a:t>
            </a:r>
            <a:r>
              <a:rPr lang="en-US" sz="3300" dirty="0"/>
              <a:t> </a:t>
            </a:r>
            <a:r>
              <a:rPr lang="en-US" sz="3300" dirty="0" smtClean="0"/>
              <a:t>	[</a:t>
            </a:r>
            <a:r>
              <a:rPr lang="en-US" sz="3300" dirty="0"/>
              <a:t>1</a:t>
            </a:r>
            <a:r>
              <a:rPr lang="en-US" sz="3300" dirty="0" smtClean="0"/>
              <a:t>]</a:t>
            </a:r>
            <a:endParaRPr lang="en-US" sz="3300" dirty="0"/>
          </a:p>
          <a:p>
            <a:pPr marL="534988" indent="-534988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3300" b="1" dirty="0" err="1" smtClean="0"/>
              <a:t>i</a:t>
            </a:r>
            <a:r>
              <a:rPr lang="en-US" sz="3300" b="1" dirty="0"/>
              <a:t>.</a:t>
            </a:r>
            <a:r>
              <a:rPr lang="en-US" sz="3300" dirty="0"/>
              <a:t> For which fractions is the demand much greater than the supply</a:t>
            </a:r>
            <a:r>
              <a:rPr lang="en-US" sz="3300" dirty="0" smtClean="0"/>
              <a:t>?</a:t>
            </a:r>
            <a:r>
              <a:rPr lang="en-US" sz="3300" dirty="0"/>
              <a:t> </a:t>
            </a:r>
            <a:r>
              <a:rPr lang="en-US" sz="3300" dirty="0" smtClean="0"/>
              <a:t>	[1]</a:t>
            </a:r>
            <a:br>
              <a:rPr lang="en-US" sz="3300" dirty="0" smtClean="0"/>
            </a:br>
            <a:r>
              <a:rPr lang="en-US" sz="3300" b="1" dirty="0" smtClean="0"/>
              <a:t>ii</a:t>
            </a:r>
            <a:r>
              <a:rPr lang="en-US" sz="3300" b="1" dirty="0"/>
              <a:t>.</a:t>
            </a:r>
            <a:r>
              <a:rPr lang="en-US" sz="3300" dirty="0"/>
              <a:t> For which fractions is the supply much greater than the demand</a:t>
            </a:r>
            <a:r>
              <a:rPr lang="en-US" sz="3300" dirty="0" smtClean="0"/>
              <a:t>?</a:t>
            </a:r>
            <a:r>
              <a:rPr lang="en-US" sz="3300" dirty="0"/>
              <a:t>  </a:t>
            </a:r>
            <a:r>
              <a:rPr lang="en-US" sz="3300" dirty="0" smtClean="0"/>
              <a:t> [</a:t>
            </a:r>
            <a:r>
              <a:rPr lang="en-US" sz="3300" dirty="0"/>
              <a:t>1</a:t>
            </a:r>
            <a:r>
              <a:rPr lang="en-US" sz="3300" dirty="0" smtClean="0"/>
              <a:t>]</a:t>
            </a:r>
            <a:endParaRPr lang="en-US" sz="3300" dirty="0"/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99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5508104" y="1210559"/>
            <a:ext cx="3312368" cy="297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1376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3000" dirty="0" smtClean="0"/>
              <a:t>The </a:t>
            </a:r>
            <a:r>
              <a:rPr lang="en-US" sz="3000" dirty="0"/>
              <a:t>diagram below shows the apparatus used to crack paraffin in the laboratory</a:t>
            </a:r>
            <a:r>
              <a:rPr lang="en-US" sz="3000" dirty="0" smtClean="0"/>
              <a:t>.</a:t>
            </a:r>
            <a:br>
              <a:rPr lang="en-US" sz="3000" dirty="0" smtClean="0"/>
            </a:b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/>
            </a:r>
            <a:br>
              <a:rPr lang="en-US" sz="3000" dirty="0" smtClean="0"/>
            </a:br>
            <a:endParaRPr lang="en-US" sz="3000" dirty="0" smtClean="0"/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3000" dirty="0" smtClean="0"/>
              <a:t>Put </a:t>
            </a:r>
            <a:r>
              <a:rPr lang="en-US" sz="3000" dirty="0"/>
              <a:t>the letter P on the diagram to show where the gaseous product is collected. </a:t>
            </a:r>
            <a:r>
              <a:rPr lang="en-US" sz="3000" dirty="0" smtClean="0"/>
              <a:t>                 [1]</a:t>
            </a:r>
            <a:endParaRPr lang="en-US" sz="3000" dirty="0"/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3000" dirty="0" smtClean="0"/>
              <a:t>On </a:t>
            </a:r>
            <a:r>
              <a:rPr lang="en-US" sz="3000" dirty="0"/>
              <a:t>the diagram, draw two arrows to show where the apparatus should be heated. </a:t>
            </a:r>
            <a:r>
              <a:rPr lang="en-US" sz="3000" dirty="0" smtClean="0"/>
              <a:t>   [</a:t>
            </a:r>
            <a:r>
              <a:rPr lang="en-US" sz="3000" dirty="0"/>
              <a:t>2]</a:t>
            </a: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99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1349896" y="2132856"/>
            <a:ext cx="6462464" cy="264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367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07831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2605088" algn="l"/>
                <a:tab pos="8523288" algn="r"/>
              </a:tabLst>
            </a:pPr>
            <a:r>
              <a:rPr lang="en-US" sz="3600" dirty="0" smtClean="0"/>
              <a:t>Complete </a:t>
            </a:r>
            <a:r>
              <a:rPr lang="en-US" sz="3600" dirty="0"/>
              <a:t>these equations for </a:t>
            </a:r>
            <a:r>
              <a:rPr lang="en-US" sz="3600" dirty="0" smtClean="0"/>
              <a:t>cracking.</a:t>
            </a:r>
            <a:br>
              <a:rPr lang="en-US" sz="3600" dirty="0" smtClean="0"/>
            </a:br>
            <a:r>
              <a:rPr lang="en-US" sz="3600" dirty="0" smtClean="0"/>
              <a:t>a. C</a:t>
            </a:r>
            <a:r>
              <a:rPr lang="en-US" sz="3600" baseline="-25000" dirty="0" smtClean="0"/>
              <a:t>10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22</a:t>
            </a:r>
            <a:r>
              <a:rPr lang="en-US" sz="3600" dirty="0" smtClean="0"/>
              <a:t> → C</a:t>
            </a:r>
            <a:r>
              <a:rPr lang="en-US" sz="3600" baseline="-25000" dirty="0" smtClean="0"/>
              <a:t>4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10</a:t>
            </a:r>
            <a:r>
              <a:rPr lang="en-US" sz="3600" dirty="0" smtClean="0"/>
              <a:t> </a:t>
            </a:r>
            <a:r>
              <a:rPr lang="en-US" sz="3600" dirty="0"/>
              <a:t>+ </a:t>
            </a:r>
            <a:r>
              <a:rPr lang="en-US" sz="3600" dirty="0" smtClean="0"/>
              <a:t>____________ 	[1]</a:t>
            </a:r>
            <a:br>
              <a:rPr lang="en-US" sz="3600" dirty="0" smtClean="0"/>
            </a:br>
            <a:r>
              <a:rPr lang="en-US" sz="3600" dirty="0" smtClean="0"/>
              <a:t>b. C</a:t>
            </a:r>
            <a:r>
              <a:rPr lang="en-US" sz="3600" baseline="-25000" dirty="0" smtClean="0"/>
              <a:t>14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30</a:t>
            </a:r>
            <a:r>
              <a:rPr lang="en-US" sz="3600" dirty="0" smtClean="0"/>
              <a:t> </a:t>
            </a:r>
            <a:r>
              <a:rPr lang="en-US" sz="3600" dirty="0"/>
              <a:t>→</a:t>
            </a:r>
            <a:r>
              <a:rPr lang="en-US" sz="3600" dirty="0" smtClean="0"/>
              <a:t> C</a:t>
            </a:r>
            <a:r>
              <a:rPr lang="en-US" sz="3600" baseline="-25000" dirty="0" smtClean="0"/>
              <a:t>3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8</a:t>
            </a:r>
            <a:r>
              <a:rPr lang="en-US" sz="3600" dirty="0" smtClean="0"/>
              <a:t> </a:t>
            </a:r>
            <a:r>
              <a:rPr lang="en-US" sz="3600" dirty="0"/>
              <a:t>+ </a:t>
            </a:r>
            <a:r>
              <a:rPr lang="en-US" sz="3600" dirty="0" smtClean="0"/>
              <a:t>C</a:t>
            </a:r>
            <a:r>
              <a:rPr lang="en-US" sz="3600" baseline="-25000" dirty="0" smtClean="0"/>
              <a:t>4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8</a:t>
            </a:r>
            <a:r>
              <a:rPr lang="en-US" sz="3600" dirty="0" smtClean="0"/>
              <a:t> </a:t>
            </a:r>
            <a:r>
              <a:rPr lang="en-US" sz="3600" dirty="0"/>
              <a:t>+ </a:t>
            </a:r>
            <a:r>
              <a:rPr lang="en-US" sz="3600" dirty="0" smtClean="0"/>
              <a:t>_______	[</a:t>
            </a:r>
            <a:r>
              <a:rPr lang="en-US" sz="3600" dirty="0"/>
              <a:t>1</a:t>
            </a:r>
            <a:r>
              <a:rPr lang="en-US" sz="3600" dirty="0" smtClean="0"/>
              <a:t>]</a:t>
            </a:r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3600" b="1" dirty="0" smtClean="0"/>
              <a:t>Extension</a:t>
            </a:r>
            <a:endParaRPr lang="en-US" sz="3600" b="1" dirty="0"/>
          </a:p>
          <a:p>
            <a:pPr marL="534988" indent="-534988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3600" dirty="0" smtClean="0"/>
              <a:t>Explain </a:t>
            </a:r>
            <a:r>
              <a:rPr lang="en-US" sz="3600" dirty="0"/>
              <a:t>why it is less likely that oil companies will crack fractions containing hydrocarbons with the formulae </a:t>
            </a:r>
            <a:r>
              <a:rPr lang="en-US" sz="3600" dirty="0" smtClean="0"/>
              <a:t>C</a:t>
            </a:r>
            <a:r>
              <a:rPr lang="en-US" sz="3600" baseline="-25000" dirty="0" smtClean="0"/>
              <a:t>8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10</a:t>
            </a:r>
            <a:r>
              <a:rPr lang="en-US" sz="3600" dirty="0" smtClean="0"/>
              <a:t> </a:t>
            </a:r>
            <a:r>
              <a:rPr lang="en-US" sz="3600" dirty="0"/>
              <a:t>and </a:t>
            </a:r>
            <a:r>
              <a:rPr lang="en-US" sz="3600" dirty="0" smtClean="0"/>
              <a:t>C</a:t>
            </a:r>
            <a:r>
              <a:rPr lang="en-US" sz="3600" baseline="-25000" dirty="0" smtClean="0"/>
              <a:t>13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68</a:t>
            </a:r>
            <a:r>
              <a:rPr lang="en-US" sz="3600" dirty="0" smtClean="0"/>
              <a:t> </a:t>
            </a:r>
            <a:r>
              <a:rPr lang="en-US" sz="3600" dirty="0"/>
              <a:t>than other fractions</a:t>
            </a:r>
            <a:r>
              <a:rPr lang="en-US" sz="3600" dirty="0" smtClean="0"/>
              <a:t>.	                                        [4]</a:t>
            </a:r>
            <a:endParaRPr lang="en-US" sz="3600" dirty="0"/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99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0717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17.4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4938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3900" dirty="0" smtClean="0"/>
              <a:t>a</a:t>
            </a:r>
            <a:r>
              <a:rPr lang="en-US" sz="3900" dirty="0"/>
              <a:t>. What is meant by the term homologous series</a:t>
            </a:r>
            <a:r>
              <a:rPr lang="en-US" sz="3900" dirty="0" smtClean="0"/>
              <a:t>? 	[2]</a:t>
            </a:r>
            <a:br>
              <a:rPr lang="en-US" sz="3900" dirty="0" smtClean="0"/>
            </a:br>
            <a:r>
              <a:rPr lang="en-US" sz="3900" dirty="0" smtClean="0"/>
              <a:t>b</a:t>
            </a:r>
            <a:r>
              <a:rPr lang="en-US" sz="3900" dirty="0"/>
              <a:t>. To which homologous series do these compounds </a:t>
            </a:r>
            <a:r>
              <a:rPr lang="en-US" sz="3900" dirty="0" smtClean="0"/>
              <a:t>belong?</a:t>
            </a:r>
            <a:br>
              <a:rPr lang="en-US" sz="3900" dirty="0" smtClean="0"/>
            </a:br>
            <a:r>
              <a:rPr lang="en-US" sz="3900" dirty="0" smtClean="0"/>
              <a:t>Propene _____________________ Butanol______________________</a:t>
            </a:r>
            <a:br>
              <a:rPr lang="en-US" sz="3900" dirty="0" smtClean="0"/>
            </a:br>
            <a:r>
              <a:rPr lang="en-US" sz="3900" dirty="0" smtClean="0"/>
              <a:t>Hexane _____________________ </a:t>
            </a:r>
            <a:r>
              <a:rPr lang="en-US" sz="3900" dirty="0" err="1"/>
              <a:t>Propanoic</a:t>
            </a:r>
            <a:r>
              <a:rPr lang="en-US" sz="3900" dirty="0"/>
              <a:t> </a:t>
            </a:r>
            <a:r>
              <a:rPr lang="en-US" sz="3900" dirty="0" smtClean="0"/>
              <a:t>acid _____________ </a:t>
            </a:r>
            <a:r>
              <a:rPr lang="en-US" sz="3900" dirty="0"/>
              <a:t>[</a:t>
            </a:r>
            <a:r>
              <a:rPr lang="en-US" sz="3900" dirty="0" smtClean="0"/>
              <a:t>4]</a:t>
            </a:r>
            <a:br>
              <a:rPr lang="en-US" sz="3900" dirty="0" smtClean="0"/>
            </a:br>
            <a:endParaRPr lang="en-US" sz="3900" dirty="0"/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9230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17.4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24589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34988" indent="-534988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300" dirty="0" smtClean="0"/>
              <a:t>Complete </a:t>
            </a:r>
            <a:r>
              <a:rPr lang="en-US" sz="2300" dirty="0"/>
              <a:t>the table to show the formulae and structures</a:t>
            </a:r>
            <a:r>
              <a:rPr lang="en-US" sz="2300" dirty="0" smtClean="0"/>
              <a:t>. [10]</a:t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endParaRPr lang="en-US" sz="1000" dirty="0" smtClean="0"/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300" b="1" dirty="0" smtClean="0"/>
              <a:t>Extension</a:t>
            </a:r>
          </a:p>
          <a:p>
            <a:pPr marL="534988" indent="-534988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2605088" algn="l"/>
                <a:tab pos="8523288" algn="r"/>
              </a:tabLst>
            </a:pPr>
            <a:r>
              <a:rPr lang="en-US" sz="2300" dirty="0" smtClean="0"/>
              <a:t>Write </a:t>
            </a:r>
            <a:r>
              <a:rPr lang="en-US" sz="2300" dirty="0"/>
              <a:t>general formulae for the alkenes, alcohols, and the homologous series which </a:t>
            </a:r>
            <a:r>
              <a:rPr lang="en-US" sz="2300" dirty="0" smtClean="0"/>
              <a:t>includes CH</a:t>
            </a:r>
            <a:r>
              <a:rPr lang="en-US" sz="2300" baseline="-25000" dirty="0" smtClean="0"/>
              <a:t>3</a:t>
            </a:r>
            <a:r>
              <a:rPr lang="en-US" sz="2300" dirty="0" smtClean="0"/>
              <a:t>CH</a:t>
            </a:r>
            <a:r>
              <a:rPr lang="en-US" sz="2300" baseline="-25000" dirty="0" smtClean="0"/>
              <a:t>2</a:t>
            </a:r>
            <a:r>
              <a:rPr lang="en-US" sz="2300" dirty="0" smtClean="0"/>
              <a:t>NH</a:t>
            </a:r>
            <a:r>
              <a:rPr lang="en-US" sz="2300" baseline="-25000" dirty="0" smtClean="0"/>
              <a:t>2</a:t>
            </a:r>
            <a:r>
              <a:rPr lang="en-US" sz="2300" dirty="0" smtClean="0"/>
              <a:t> </a:t>
            </a:r>
            <a:r>
              <a:rPr lang="en-US" sz="2300" dirty="0"/>
              <a:t>and CH</a:t>
            </a:r>
            <a:r>
              <a:rPr lang="en-US" sz="2300" baseline="-25000" dirty="0"/>
              <a:t>3</a:t>
            </a:r>
            <a:r>
              <a:rPr lang="en-US" sz="2300" dirty="0"/>
              <a:t>CH</a:t>
            </a:r>
            <a:r>
              <a:rPr lang="en-US" sz="2300" baseline="-25000" dirty="0"/>
              <a:t>2</a:t>
            </a:r>
            <a:r>
              <a:rPr lang="en-US" sz="2300" dirty="0"/>
              <a:t>CH</a:t>
            </a:r>
            <a:r>
              <a:rPr lang="en-US" sz="2300" baseline="-25000" dirty="0"/>
              <a:t>2</a:t>
            </a:r>
            <a:r>
              <a:rPr lang="en-US" sz="2300" dirty="0"/>
              <a:t>CH</a:t>
            </a:r>
            <a:r>
              <a:rPr lang="en-US" sz="2300" baseline="-25000" dirty="0"/>
              <a:t>2</a:t>
            </a:r>
            <a:r>
              <a:rPr lang="en-US" sz="2300" dirty="0"/>
              <a:t>NH</a:t>
            </a:r>
            <a:r>
              <a:rPr lang="en-US" sz="2300" baseline="-25000" dirty="0"/>
              <a:t>2</a:t>
            </a:r>
            <a:r>
              <a:rPr lang="en-US" sz="2300" dirty="0" smtClean="0"/>
              <a:t>.                                                    [</a:t>
            </a:r>
            <a:r>
              <a:rPr lang="en-US" sz="2300" dirty="0"/>
              <a:t>3</a:t>
            </a:r>
            <a:r>
              <a:rPr lang="en-US" sz="2300" dirty="0" smtClean="0"/>
              <a:t>]</a:t>
            </a:r>
            <a:endParaRPr lang="en-US" sz="2300" dirty="0"/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298327"/>
              </p:ext>
            </p:extLst>
          </p:nvPr>
        </p:nvGraphicFramePr>
        <p:xfrm>
          <a:off x="251520" y="1628800"/>
          <a:ext cx="8496944" cy="358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236"/>
                <a:gridCol w="1404156"/>
                <a:gridCol w="2736304"/>
                <a:gridCol w="2232248"/>
              </a:tblGrid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Name of compound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Molecular formula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Simplified structural formula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Full</a:t>
                      </a:r>
                      <a:r>
                        <a:rPr lang="en-IE" baseline="0" dirty="0" smtClean="0"/>
                        <a:t> structural formula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Methane</a:t>
                      </a:r>
                      <a:endParaRPr lang="en-GB" dirty="0"/>
                    </a:p>
                  </a:txBody>
                  <a:tcP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/>
                      </a:r>
                      <a:br>
                        <a:rPr lang="en-IE" dirty="0" smtClean="0"/>
                      </a:br>
                      <a:r>
                        <a:rPr lang="en-IE" dirty="0" smtClean="0"/>
                        <a:t/>
                      </a:r>
                      <a:br>
                        <a:rPr lang="en-IE" dirty="0" smtClean="0"/>
                      </a:br>
                      <a:r>
                        <a:rPr lang="en-IE" dirty="0" smtClean="0"/>
                        <a:t/>
                      </a:r>
                      <a:br>
                        <a:rPr lang="en-IE" dirty="0" smtClean="0"/>
                      </a:br>
                      <a:r>
                        <a:rPr lang="en-IE" dirty="0" smtClean="0"/>
                        <a:t/>
                      </a:r>
                      <a:br>
                        <a:rPr lang="en-IE" dirty="0" smtClean="0"/>
                      </a:br>
                      <a:endParaRPr lang="en-GB" dirty="0"/>
                    </a:p>
                  </a:txBody>
                  <a:tcPr>
                    <a:solidFill>
                      <a:srgbClr val="F7F7F7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Propane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CH</a:t>
                      </a:r>
                      <a:r>
                        <a:rPr lang="en-GB" baseline="-25000" dirty="0" smtClean="0"/>
                        <a:t>3</a:t>
                      </a:r>
                      <a:r>
                        <a:rPr lang="en-GB" dirty="0" smtClean="0"/>
                        <a:t>CH</a:t>
                      </a:r>
                      <a:r>
                        <a:rPr lang="en-GB" baseline="-25000" dirty="0" smtClean="0"/>
                        <a:t>2</a:t>
                      </a:r>
                      <a:r>
                        <a:rPr lang="en-GB" dirty="0" smtClean="0"/>
                        <a:t>CH</a:t>
                      </a:r>
                      <a:r>
                        <a:rPr lang="en-GB" baseline="-25000" dirty="0" smtClean="0"/>
                        <a:t>3</a:t>
                      </a:r>
                      <a:endParaRPr lang="en-GB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Propanol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CH</a:t>
                      </a:r>
                      <a:r>
                        <a:rPr lang="en-GB" baseline="-25000" dirty="0" smtClean="0"/>
                        <a:t>3</a:t>
                      </a:r>
                      <a:r>
                        <a:rPr lang="en-GB" dirty="0" smtClean="0"/>
                        <a:t>CH</a:t>
                      </a:r>
                      <a:r>
                        <a:rPr lang="en-GB" baseline="-25000" dirty="0" smtClean="0"/>
                        <a:t>2</a:t>
                      </a:r>
                      <a:r>
                        <a:rPr lang="en-GB" dirty="0" smtClean="0"/>
                        <a:t>CH</a:t>
                      </a:r>
                      <a:r>
                        <a:rPr lang="en-GB" baseline="-25000" dirty="0" smtClean="0"/>
                        <a:t>2</a:t>
                      </a:r>
                      <a:r>
                        <a:rPr lang="en-GB" dirty="0" smtClean="0"/>
                        <a:t>OH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Ethanoic Acid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err="1" smtClean="0"/>
                        <a:t>Butene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CH</a:t>
                      </a:r>
                      <a:r>
                        <a:rPr lang="en-GB" baseline="-25000" dirty="0" smtClean="0"/>
                        <a:t>3</a:t>
                      </a:r>
                      <a:r>
                        <a:rPr lang="en-GB" dirty="0" smtClean="0"/>
                        <a:t>CH=CHCH</a:t>
                      </a:r>
                      <a:r>
                        <a:rPr lang="en-GB" baseline="-25000" dirty="0" smtClean="0"/>
                        <a:t>3</a:t>
                      </a:r>
                      <a:endParaRPr lang="en-GB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8264" y="2348880"/>
            <a:ext cx="1152128" cy="128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38396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17.5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49263" indent="-449263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200" dirty="0" smtClean="0"/>
              <a:t>Complete </a:t>
            </a:r>
            <a:r>
              <a:rPr lang="en-US" sz="2200" dirty="0"/>
              <a:t>these sentences about </a:t>
            </a:r>
            <a:r>
              <a:rPr lang="en-US" sz="2200" dirty="0" smtClean="0"/>
              <a:t>alkanes.</a:t>
            </a:r>
            <a:br>
              <a:rPr lang="en-US" sz="2200" dirty="0" smtClean="0"/>
            </a:br>
            <a:r>
              <a:rPr lang="en-US" sz="2200" dirty="0" smtClean="0"/>
              <a:t>a</a:t>
            </a:r>
            <a:r>
              <a:rPr lang="en-US" sz="2200" dirty="0"/>
              <a:t>. Alkanes are </a:t>
            </a:r>
            <a:r>
              <a:rPr lang="en-US" sz="2200" dirty="0" smtClean="0"/>
              <a:t>______________________________ because </a:t>
            </a:r>
            <a:r>
              <a:rPr lang="en-US" sz="2200" dirty="0"/>
              <a:t>they only have hydrogen and carbon </a:t>
            </a:r>
            <a:r>
              <a:rPr lang="en-US" sz="2200" dirty="0" smtClean="0"/>
              <a:t>atoms in </a:t>
            </a:r>
            <a:r>
              <a:rPr lang="en-US" sz="2200" dirty="0"/>
              <a:t>their </a:t>
            </a:r>
            <a:r>
              <a:rPr lang="en-US" sz="2200" dirty="0" smtClean="0"/>
              <a:t>structure.	[1]</a:t>
            </a:r>
            <a:br>
              <a:rPr lang="en-US" sz="2200" dirty="0" smtClean="0"/>
            </a:br>
            <a:r>
              <a:rPr lang="en-US" sz="2200" dirty="0" smtClean="0"/>
              <a:t>b</a:t>
            </a:r>
            <a:r>
              <a:rPr lang="en-US" sz="2200" dirty="0"/>
              <a:t>. All the bonds in alkanes </a:t>
            </a:r>
            <a:r>
              <a:rPr lang="en-US" sz="2200" dirty="0" smtClean="0"/>
              <a:t>are _______________________ bonds.</a:t>
            </a:r>
            <a:r>
              <a:rPr lang="en-US" sz="2200" dirty="0"/>
              <a:t> 	[</a:t>
            </a:r>
            <a:r>
              <a:rPr lang="en-US" sz="2200" dirty="0" smtClean="0"/>
              <a:t>1]</a:t>
            </a:r>
            <a:br>
              <a:rPr lang="en-US" sz="2200" dirty="0" smtClean="0"/>
            </a:br>
            <a:r>
              <a:rPr lang="en-US" sz="2200" dirty="0" smtClean="0"/>
              <a:t>c</a:t>
            </a:r>
            <a:r>
              <a:rPr lang="en-US" sz="2200" dirty="0"/>
              <a:t>. Alkanes do not </a:t>
            </a:r>
            <a:r>
              <a:rPr lang="en-US" sz="2200" dirty="0" err="1"/>
              <a:t>decolourise</a:t>
            </a:r>
            <a:r>
              <a:rPr lang="en-US" sz="2200" dirty="0"/>
              <a:t> aqueous bromine. This shows that they </a:t>
            </a:r>
            <a:r>
              <a:rPr lang="en-US" sz="2200" dirty="0" smtClean="0"/>
              <a:t>are _____________________ hydrocarbons.</a:t>
            </a:r>
            <a:r>
              <a:rPr lang="en-US" sz="2200" dirty="0"/>
              <a:t> 	[</a:t>
            </a:r>
            <a:r>
              <a:rPr lang="en-US" sz="2200" dirty="0" smtClean="0"/>
              <a:t>1]</a:t>
            </a:r>
            <a:br>
              <a:rPr lang="en-US" sz="2200" dirty="0" smtClean="0"/>
            </a:br>
            <a:r>
              <a:rPr lang="en-US" sz="2200" dirty="0" smtClean="0"/>
              <a:t>d</a:t>
            </a:r>
            <a:r>
              <a:rPr lang="en-US" sz="2200" dirty="0"/>
              <a:t>. Alkanes are generally unreactive except </a:t>
            </a:r>
            <a:r>
              <a:rPr lang="en-US" sz="2200" dirty="0" smtClean="0"/>
              <a:t>for __________________ </a:t>
            </a:r>
            <a:r>
              <a:rPr lang="en-US" sz="2200" dirty="0"/>
              <a:t>and reaction </a:t>
            </a:r>
            <a:r>
              <a:rPr lang="en-US" sz="2200" dirty="0" smtClean="0"/>
              <a:t>with _________________</a:t>
            </a:r>
            <a:r>
              <a:rPr lang="en-US" sz="2200" dirty="0"/>
              <a:t>	[1]</a:t>
            </a:r>
          </a:p>
          <a:p>
            <a:pPr marL="449263" indent="-449263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200" dirty="0"/>
              <a:t>Name the alkanes with unbranched chains </a:t>
            </a:r>
            <a:r>
              <a:rPr lang="en-US" sz="2200" dirty="0" smtClean="0"/>
              <a:t>of:</a:t>
            </a:r>
            <a:br>
              <a:rPr lang="en-US" sz="2200" dirty="0" smtClean="0"/>
            </a:br>
            <a:r>
              <a:rPr lang="en-US" sz="2200" dirty="0" smtClean="0"/>
              <a:t>a</a:t>
            </a:r>
            <a:r>
              <a:rPr lang="en-US" sz="2200" dirty="0"/>
              <a:t>. Five carbon </a:t>
            </a:r>
            <a:r>
              <a:rPr lang="en-US" sz="2200" dirty="0" smtClean="0"/>
              <a:t>atoms ________________________________</a:t>
            </a:r>
            <a:r>
              <a:rPr lang="en-US" sz="2200" dirty="0"/>
              <a:t>	[1]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b</a:t>
            </a:r>
            <a:r>
              <a:rPr lang="en-US" sz="2200" dirty="0"/>
              <a:t>. Four carbon </a:t>
            </a:r>
            <a:r>
              <a:rPr lang="en-US" sz="2200" dirty="0" smtClean="0"/>
              <a:t>atoms ________________________________</a:t>
            </a:r>
            <a:r>
              <a:rPr lang="en-US" sz="2200" dirty="0"/>
              <a:t>	[1]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c</a:t>
            </a:r>
            <a:r>
              <a:rPr lang="en-US" sz="2200" dirty="0"/>
              <a:t>. Eight carbon </a:t>
            </a:r>
            <a:r>
              <a:rPr lang="en-US" sz="2200" dirty="0" smtClean="0"/>
              <a:t>atoms _______________________________</a:t>
            </a:r>
            <a:r>
              <a:rPr lang="en-US" sz="2200" dirty="0"/>
              <a:t>	[1]</a:t>
            </a:r>
          </a:p>
          <a:p>
            <a:pPr marL="449263" indent="-449263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200" dirty="0"/>
              <a:t>How do the boiling points of the alkanes change with relative molecular mass</a:t>
            </a:r>
            <a:r>
              <a:rPr lang="en-US" sz="2200" dirty="0" smtClean="0"/>
              <a:t>?	                                                                    [1]</a:t>
            </a:r>
            <a:br>
              <a:rPr lang="en-US" sz="2200" dirty="0" smtClean="0"/>
            </a:br>
            <a:endParaRPr lang="en-US" sz="2200" dirty="0"/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8520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17.5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293757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2600" dirty="0" smtClean="0"/>
              <a:t>Complete these equations for the typical reactions of alkanes.</a:t>
            </a:r>
            <a:br>
              <a:rPr lang="en-US" sz="2600" dirty="0" smtClean="0"/>
            </a:br>
            <a:r>
              <a:rPr lang="en-US" sz="2600" dirty="0" smtClean="0"/>
              <a:t>a. C</a:t>
            </a:r>
            <a:r>
              <a:rPr lang="en-US" sz="2600" baseline="-25000" dirty="0" smtClean="0"/>
              <a:t>5</a:t>
            </a:r>
            <a:r>
              <a:rPr lang="en-US" sz="2600" dirty="0" smtClean="0"/>
              <a:t>H</a:t>
            </a:r>
            <a:r>
              <a:rPr lang="en-US" sz="2600" baseline="-25000" dirty="0" smtClean="0"/>
              <a:t>12</a:t>
            </a:r>
            <a:r>
              <a:rPr lang="en-US" sz="2600" dirty="0" smtClean="0"/>
              <a:t> + _______ O</a:t>
            </a:r>
            <a:r>
              <a:rPr lang="en-US" sz="2600" baseline="-25000" dirty="0" smtClean="0"/>
              <a:t>2</a:t>
            </a:r>
            <a:r>
              <a:rPr lang="en-US" sz="2600" dirty="0" smtClean="0"/>
              <a:t> → CO</a:t>
            </a:r>
            <a:r>
              <a:rPr lang="en-US" sz="2600" baseline="-25000" dirty="0" smtClean="0"/>
              <a:t>2</a:t>
            </a:r>
            <a:r>
              <a:rPr lang="en-US" sz="2600" dirty="0" smtClean="0"/>
              <a:t> + H2O	[2]</a:t>
            </a:r>
            <a:br>
              <a:rPr lang="en-US" sz="2600" dirty="0" smtClean="0"/>
            </a:br>
            <a:r>
              <a:rPr lang="en-US" sz="2600" dirty="0" smtClean="0"/>
              <a:t>b</a:t>
            </a:r>
            <a:r>
              <a:rPr lang="en-US" sz="2600" dirty="0"/>
              <a:t>. CH</a:t>
            </a:r>
            <a:r>
              <a:rPr lang="en-US" sz="2600" baseline="-25000" dirty="0"/>
              <a:t>4</a:t>
            </a:r>
            <a:r>
              <a:rPr lang="en-US" sz="2600" dirty="0"/>
              <a:t> + Cl</a:t>
            </a:r>
            <a:r>
              <a:rPr lang="en-US" sz="2600" baseline="-25000" dirty="0"/>
              <a:t>2</a:t>
            </a:r>
            <a:r>
              <a:rPr lang="en-US" sz="2600" dirty="0"/>
              <a:t> →</a:t>
            </a:r>
            <a:r>
              <a:rPr lang="en-US" sz="2600" dirty="0" smtClean="0"/>
              <a:t> __________ + </a:t>
            </a:r>
            <a:r>
              <a:rPr lang="en-US" sz="2600" dirty="0" err="1" smtClean="0"/>
              <a:t>HCl</a:t>
            </a:r>
            <a:r>
              <a:rPr lang="en-US" sz="2600" dirty="0" smtClean="0"/>
              <a:t>	[1]</a:t>
            </a:r>
            <a:endParaRPr lang="en-US" sz="2600" dirty="0"/>
          </a:p>
          <a:p>
            <a:pPr marL="449263" indent="-449263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2600" dirty="0" smtClean="0"/>
              <a:t>Which </a:t>
            </a:r>
            <a:r>
              <a:rPr lang="en-US" sz="2600" dirty="0"/>
              <a:t>two words describe the reaction in 4. </a:t>
            </a:r>
            <a:r>
              <a:rPr lang="en-US" sz="2600" dirty="0" smtClean="0"/>
              <a:t>b</a:t>
            </a:r>
            <a:r>
              <a:rPr lang="en-US" sz="2600" dirty="0"/>
              <a:t>.? Put rings around the correct </a:t>
            </a:r>
            <a:r>
              <a:rPr lang="en-US" sz="2600" dirty="0" smtClean="0"/>
              <a:t>answers</a:t>
            </a:r>
            <a:br>
              <a:rPr lang="en-US" sz="2600" dirty="0" smtClean="0"/>
            </a:br>
            <a:r>
              <a:rPr lang="en-US" sz="2600" b="1" dirty="0" smtClean="0"/>
              <a:t>addition    cracking     </a:t>
            </a:r>
            <a:r>
              <a:rPr lang="en-US" sz="2600" b="1" dirty="0" err="1" smtClean="0"/>
              <a:t>neutralisation</a:t>
            </a:r>
            <a:r>
              <a:rPr lang="en-US" sz="2600" b="1" dirty="0" smtClean="0"/>
              <a:t>    </a:t>
            </a:r>
            <a:r>
              <a:rPr lang="en-US" sz="2600" b="1" dirty="0"/>
              <a:t>substitution</a:t>
            </a:r>
            <a:r>
              <a:rPr lang="en-US" sz="2600" b="1" dirty="0" smtClean="0"/>
              <a:t> photochemical            </a:t>
            </a:r>
            <a:r>
              <a:rPr lang="en-US" sz="2600" b="1" dirty="0" err="1" smtClean="0"/>
              <a:t>polymerisation</a:t>
            </a:r>
            <a:r>
              <a:rPr lang="en-US" sz="2600" b="1" dirty="0" smtClean="0"/>
              <a:t>            </a:t>
            </a:r>
            <a:r>
              <a:rPr lang="en-US" sz="2600" dirty="0" smtClean="0"/>
              <a:t>	[2]</a:t>
            </a:r>
            <a:endParaRPr lang="en-US" sz="2600" dirty="0"/>
          </a:p>
          <a:p>
            <a:pPr marL="449263" indent="-449263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2600" dirty="0" smtClean="0"/>
              <a:t>a</a:t>
            </a:r>
            <a:r>
              <a:rPr lang="en-US" sz="2600" dirty="0"/>
              <a:t>. Draw two isomers of the hydrocarbon with the formula C</a:t>
            </a:r>
            <a:r>
              <a:rPr lang="en-US" sz="2600" baseline="-25000" dirty="0"/>
              <a:t>5</a:t>
            </a:r>
            <a:r>
              <a:rPr lang="en-US" sz="2600" dirty="0"/>
              <a:t>H</a:t>
            </a:r>
            <a:r>
              <a:rPr lang="en-US" sz="2600" baseline="-25000" dirty="0"/>
              <a:t>12</a:t>
            </a:r>
            <a:r>
              <a:rPr lang="en-US" sz="2600" dirty="0" smtClean="0"/>
              <a:t>. 	[</a:t>
            </a:r>
            <a:r>
              <a:rPr lang="en-US" sz="2600" dirty="0"/>
              <a:t>2</a:t>
            </a:r>
            <a:r>
              <a:rPr lang="en-US" sz="2600" dirty="0" smtClean="0"/>
              <a:t>]</a:t>
            </a:r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600" b="1" dirty="0" smtClean="0"/>
              <a:t>Extension</a:t>
            </a:r>
            <a:endParaRPr lang="en-US" sz="2600" b="1" dirty="0"/>
          </a:p>
          <a:p>
            <a:pPr marL="449263"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600" dirty="0" smtClean="0"/>
              <a:t>b</a:t>
            </a:r>
            <a:r>
              <a:rPr lang="en-US" sz="2600" dirty="0"/>
              <a:t>. Draw all the isomers of the hydrocarbon with the formula C</a:t>
            </a:r>
            <a:r>
              <a:rPr lang="en-US" sz="2600" baseline="-25000" dirty="0"/>
              <a:t>6</a:t>
            </a:r>
            <a:r>
              <a:rPr lang="en-US" sz="2600" dirty="0"/>
              <a:t>H</a:t>
            </a:r>
            <a:r>
              <a:rPr lang="en-US" sz="2600" baseline="-25000" dirty="0"/>
              <a:t>14</a:t>
            </a:r>
            <a:r>
              <a:rPr lang="en-US" sz="2600" dirty="0" smtClean="0"/>
              <a:t>.	                                                      [</a:t>
            </a:r>
            <a:r>
              <a:rPr lang="en-US" sz="2600" dirty="0"/>
              <a:t>3]</a:t>
            </a: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6833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17.6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61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49263" indent="-449263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100" dirty="0" smtClean="0"/>
              <a:t>The </a:t>
            </a:r>
            <a:r>
              <a:rPr lang="en-US" sz="2100" dirty="0"/>
              <a:t>table gives some information about the alkenes. Complete the table in the spaces </a:t>
            </a:r>
            <a:r>
              <a:rPr lang="en-US" sz="2100" dirty="0" smtClean="0"/>
              <a:t>provided.	[6]</a:t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endParaRPr lang="en-US" sz="2100" dirty="0" smtClean="0"/>
          </a:p>
          <a:p>
            <a:pPr marL="449263" indent="-449263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100" dirty="0" smtClean="0"/>
              <a:t>The </a:t>
            </a:r>
            <a:r>
              <a:rPr lang="en-US" sz="2100" dirty="0"/>
              <a:t>structure of compound T is shown </a:t>
            </a:r>
            <a:r>
              <a:rPr lang="en-US" sz="2100" dirty="0" smtClean="0"/>
              <a:t>right</a:t>
            </a:r>
            <a:br>
              <a:rPr lang="en-US" sz="2100" dirty="0" smtClean="0"/>
            </a:br>
            <a:r>
              <a:rPr lang="en-US" sz="2100" b="1" dirty="0" smtClean="0"/>
              <a:t>a</a:t>
            </a:r>
            <a:r>
              <a:rPr lang="en-US" sz="2100" b="1" dirty="0"/>
              <a:t>.</a:t>
            </a:r>
            <a:r>
              <a:rPr lang="en-US" sz="2100" dirty="0"/>
              <a:t> On the structure of T above draw a ring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around </a:t>
            </a:r>
            <a:r>
              <a:rPr lang="en-US" sz="2100" dirty="0"/>
              <a:t>the functional group which makes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this compound unsaturated</a:t>
            </a:r>
            <a:r>
              <a:rPr lang="en-US" sz="2100" dirty="0"/>
              <a:t>. </a:t>
            </a:r>
            <a:r>
              <a:rPr lang="en-US" sz="2100" dirty="0" smtClean="0"/>
              <a:t>                [1]</a:t>
            </a:r>
            <a:br>
              <a:rPr lang="en-US" sz="2100" dirty="0" smtClean="0"/>
            </a:br>
            <a:r>
              <a:rPr lang="en-US" sz="2100" b="1" dirty="0" smtClean="0"/>
              <a:t>b</a:t>
            </a:r>
            <a:r>
              <a:rPr lang="en-US" sz="2100" b="1" dirty="0"/>
              <a:t>.</a:t>
            </a:r>
            <a:r>
              <a:rPr lang="en-US" sz="2100" dirty="0"/>
              <a:t> An excess of compound T is added to a few drops of aqueous bromine in a test tube. Predict the colour change of the mixture in the test </a:t>
            </a:r>
            <a:r>
              <a:rPr lang="en-US" sz="2100" dirty="0" smtClean="0"/>
              <a:t>tube.</a:t>
            </a:r>
            <a:br>
              <a:rPr lang="en-US" sz="2100" dirty="0" smtClean="0"/>
            </a:br>
            <a:r>
              <a:rPr lang="en-US" sz="2100" dirty="0" smtClean="0"/>
              <a:t>From _____________________ to ____________________ [2</a:t>
            </a:r>
            <a:r>
              <a:rPr lang="en-US" sz="2100" dirty="0"/>
              <a:t>]</a:t>
            </a: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071236"/>
              </p:ext>
            </p:extLst>
          </p:nvPr>
        </p:nvGraphicFramePr>
        <p:xfrm>
          <a:off x="323528" y="1844824"/>
          <a:ext cx="8424936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808312"/>
                <a:gridCol w="2808312"/>
              </a:tblGrid>
              <a:tr h="370840"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 of Alkene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Molecular formula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Boiling</a:t>
                      </a:r>
                      <a:r>
                        <a:rPr lang="en-IE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Point /</a:t>
                      </a:r>
                      <a:r>
                        <a:rPr lang="en-IE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IE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Ethene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-102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IE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IE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Pentene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0152" y="3789040"/>
            <a:ext cx="2797140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0596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17.6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056105"/>
            <a:ext cx="8712968" cy="5524589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2605088" algn="l"/>
                <a:tab pos="8523288" algn="r"/>
              </a:tabLst>
            </a:pPr>
            <a:r>
              <a:rPr lang="en-US" sz="2300" b="1" dirty="0" smtClean="0"/>
              <a:t>a</a:t>
            </a:r>
            <a:r>
              <a:rPr lang="en-US" sz="2300" b="1" dirty="0"/>
              <a:t>.</a:t>
            </a:r>
            <a:r>
              <a:rPr lang="en-US" sz="2300" dirty="0"/>
              <a:t> Complete the boxes in the diagram below to show the structure of A and formula of the additional reagent </a:t>
            </a:r>
            <a:r>
              <a:rPr lang="en-US" sz="2300" dirty="0" smtClean="0"/>
              <a:t>B including </a:t>
            </a:r>
            <a:r>
              <a:rPr lang="en-US" sz="2300" dirty="0"/>
              <a:t>the state symbol</a:t>
            </a:r>
            <a:r>
              <a:rPr lang="en-US" sz="2300" dirty="0" smtClean="0"/>
              <a:t>.	[2]</a:t>
            </a:r>
            <a:r>
              <a:rPr lang="en-US" sz="2300" dirty="0"/>
              <a:t/>
            </a:r>
            <a:br>
              <a:rPr lang="en-US" sz="2300" dirty="0"/>
            </a:br>
            <a:r>
              <a:rPr lang="en-US" sz="2300" dirty="0"/>
              <a:t/>
            </a:r>
            <a:br>
              <a:rPr lang="en-US" sz="2300" dirty="0"/>
            </a:br>
            <a:r>
              <a:rPr lang="en-US" sz="2300" dirty="0"/>
              <a:t/>
            </a:r>
            <a:br>
              <a:rPr lang="en-US" sz="2300" dirty="0"/>
            </a:br>
            <a:r>
              <a:rPr lang="en-US" sz="2300" dirty="0"/>
              <a:t/>
            </a:r>
            <a:br>
              <a:rPr lang="en-US" sz="2300" dirty="0"/>
            </a:br>
            <a:r>
              <a:rPr lang="en-US" sz="2300" dirty="0"/>
              <a:t/>
            </a:r>
            <a:br>
              <a:rPr lang="en-US" sz="2300" dirty="0"/>
            </a:br>
            <a:r>
              <a:rPr lang="en-US" sz="2300" dirty="0"/>
              <a:t/>
            </a:r>
            <a:br>
              <a:rPr lang="en-US" sz="2300" dirty="0"/>
            </a:br>
            <a:r>
              <a:rPr lang="en-US" sz="2300" dirty="0"/>
              <a:t/>
            </a:r>
            <a:br>
              <a:rPr lang="en-US" sz="2300" dirty="0"/>
            </a:br>
            <a:r>
              <a:rPr lang="en-US" sz="2300" dirty="0"/>
              <a:t/>
            </a:r>
            <a:br>
              <a:rPr lang="en-US" sz="2300" dirty="0"/>
            </a:br>
            <a:r>
              <a:rPr lang="en-US" sz="2300" dirty="0"/>
              <a:t/>
            </a:r>
            <a:br>
              <a:rPr lang="en-US" sz="2300" dirty="0"/>
            </a:br>
            <a:r>
              <a:rPr lang="en-US" sz="1100" dirty="0"/>
              <a:t/>
            </a:r>
            <a:br>
              <a:rPr lang="en-US" sz="1100" dirty="0"/>
            </a:br>
            <a:r>
              <a:rPr lang="en-US" sz="2300" b="1" dirty="0"/>
              <a:t>b</a:t>
            </a:r>
            <a:r>
              <a:rPr lang="en-US" sz="2300" dirty="0"/>
              <a:t>. State the particular reaction conditions to form C,H,OH</a:t>
            </a:r>
            <a:r>
              <a:rPr lang="en-US" sz="2300" dirty="0" smtClean="0"/>
              <a:t>.	[3]</a:t>
            </a:r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300" b="1" dirty="0" smtClean="0"/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2300" dirty="0" smtClean="0"/>
              <a:t>Draw three isomers of the compound with the molecular formula C</a:t>
            </a:r>
            <a:r>
              <a:rPr lang="en-US" sz="2300" baseline="-25000" dirty="0" smtClean="0"/>
              <a:t>4</a:t>
            </a:r>
            <a:r>
              <a:rPr lang="en-US" sz="2300" dirty="0" smtClean="0"/>
              <a:t>H</a:t>
            </a:r>
            <a:r>
              <a:rPr lang="en-US" sz="2300" baseline="-25000" dirty="0" smtClean="0"/>
              <a:t>8</a:t>
            </a:r>
            <a:r>
              <a:rPr lang="en-US" sz="2300" dirty="0" smtClean="0"/>
              <a:t>.	                                                               [3]</a:t>
            </a:r>
            <a:endParaRPr lang="en-US" sz="2300" dirty="0"/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5589240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744" y="2204864"/>
            <a:ext cx="4536504" cy="290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7923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17.7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401479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49263" indent="-449263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300" dirty="0"/>
              <a:t>a. Ethanol can be manufactured by fermentation or by hydration of </a:t>
            </a:r>
            <a:r>
              <a:rPr lang="en-US" sz="2300" dirty="0" err="1"/>
              <a:t>ethene</a:t>
            </a:r>
            <a:r>
              <a:rPr lang="en-US" sz="2300" dirty="0"/>
              <a:t>. Complete the table about these reactions</a:t>
            </a:r>
            <a:r>
              <a:rPr lang="en-US" sz="2300" dirty="0" smtClean="0"/>
              <a:t>.</a:t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/>
              <a:t/>
            </a:r>
            <a:br>
              <a:rPr lang="en-US" sz="2300" dirty="0"/>
            </a:br>
            <a:r>
              <a:rPr lang="en-US" sz="2300" dirty="0"/>
              <a:t>b. Give two disadvantages of producing ethanol by fermentation</a:t>
            </a:r>
            <a:r>
              <a:rPr lang="en-US" sz="2300" dirty="0" smtClean="0"/>
              <a:t>.		[2]</a:t>
            </a:r>
            <a:br>
              <a:rPr lang="en-US" sz="2300" dirty="0" smtClean="0"/>
            </a:br>
            <a:r>
              <a:rPr lang="en-US" sz="2300" dirty="0" smtClean="0"/>
              <a:t>c</a:t>
            </a:r>
            <a:r>
              <a:rPr lang="en-US" sz="2300" dirty="0"/>
              <a:t>. Give two advantages of producing ethanol by fermentation</a:t>
            </a:r>
            <a:r>
              <a:rPr lang="en-US" sz="2300" dirty="0" smtClean="0"/>
              <a:t>.		[2]</a:t>
            </a:r>
            <a:br>
              <a:rPr lang="en-US" sz="2300" dirty="0" smtClean="0"/>
            </a:br>
            <a:r>
              <a:rPr lang="en-US" sz="2300" dirty="0" smtClean="0"/>
              <a:t>d</a:t>
            </a:r>
            <a:r>
              <a:rPr lang="en-US" sz="2300" dirty="0"/>
              <a:t>. Give two advantages of producing ethanol by hydration of </a:t>
            </a:r>
            <a:r>
              <a:rPr lang="en-US" sz="2300" dirty="0" err="1"/>
              <a:t>ethene</a:t>
            </a:r>
            <a:r>
              <a:rPr lang="en-US" sz="2300" dirty="0" smtClean="0"/>
              <a:t>. 	                                                            [</a:t>
            </a:r>
            <a:r>
              <a:rPr lang="en-US" sz="2300" dirty="0"/>
              <a:t>2]</a:t>
            </a: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326556"/>
              </p:ext>
            </p:extLst>
          </p:nvPr>
        </p:nvGraphicFramePr>
        <p:xfrm>
          <a:off x="323528" y="2007096"/>
          <a:ext cx="8424936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448272"/>
                <a:gridCol w="3168352"/>
              </a:tblGrid>
              <a:tr h="432048">
                <a:tc>
                  <a:txBody>
                    <a:bodyPr/>
                    <a:lstStyle/>
                    <a:p>
                      <a:r>
                        <a:rPr lang="en-IE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 of Alkene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Fermentation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Hydration of </a:t>
                      </a:r>
                      <a:r>
                        <a:rPr lang="en-IE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Ethene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IE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Regeants</a:t>
                      </a:r>
                      <a:r>
                        <a:rPr lang="en-IE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needed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IE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Temperature /</a:t>
                      </a:r>
                      <a:r>
                        <a:rPr lang="en-IE" sz="24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IE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IE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Pressure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IE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Catalyst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E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[8]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494640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60" b="1" dirty="0" smtClean="0"/>
              <a:t>AO2</a:t>
            </a:r>
            <a:r>
              <a:rPr lang="en-US" sz="1560" b="1" dirty="0"/>
              <a:t>: Handling information and problem solving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able, in words or using other written forms of presentation (i.e. symbolic, </a:t>
            </a:r>
            <a:r>
              <a:rPr lang="en-US" sz="1560" dirty="0" smtClean="0"/>
              <a:t>graphical and </a:t>
            </a:r>
            <a:r>
              <a:rPr lang="en-US" sz="1560" dirty="0"/>
              <a:t>numerical),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locate</a:t>
            </a:r>
            <a:r>
              <a:rPr lang="en-US" sz="1560" dirty="0"/>
              <a:t>, select, organise and present information from a variety of sources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translate </a:t>
            </a:r>
            <a:r>
              <a:rPr lang="en-US" sz="1560" dirty="0"/>
              <a:t>information from one form to another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manipulate </a:t>
            </a:r>
            <a:r>
              <a:rPr lang="en-US" sz="1560" dirty="0"/>
              <a:t>numerical and other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use </a:t>
            </a:r>
            <a:r>
              <a:rPr lang="en-US" sz="1560" dirty="0"/>
              <a:t>information to identify patterns, report trends and draw inferences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present </a:t>
            </a:r>
            <a:r>
              <a:rPr lang="en-US" sz="1560" dirty="0"/>
              <a:t>reasoned explanations for phenomena, patterns and relationships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make </a:t>
            </a:r>
            <a:r>
              <a:rPr lang="en-US" sz="1560" dirty="0"/>
              <a:t>predictions and hypotheses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solve </a:t>
            </a:r>
            <a:r>
              <a:rPr lang="en-US" sz="1560" dirty="0"/>
              <a:t>problems, including some of a quantitative nature.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may be based on information that is unfamiliar to candidates, requiring </a:t>
            </a:r>
            <a:r>
              <a:rPr lang="en-US" sz="1560" dirty="0" smtClean="0"/>
              <a:t>them to </a:t>
            </a:r>
            <a:r>
              <a:rPr lang="en-US" sz="1560" dirty="0"/>
              <a:t>apply the principles and concepts from the syllabus to a new situation, in a logical, deductive way.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will often begin with one of the following words: predict, suggest, calculate </a:t>
            </a:r>
            <a:r>
              <a:rPr lang="en-US" sz="1560" dirty="0" smtClean="0"/>
              <a:t>or determine </a:t>
            </a:r>
            <a:r>
              <a:rPr lang="en-US" sz="1560" dirty="0"/>
              <a:t>(see the Glossary of terms used in science papers</a:t>
            </a:r>
            <a:r>
              <a:rPr lang="en-US" sz="1560" dirty="0" smtClean="0"/>
              <a:t>).</a:t>
            </a:r>
          </a:p>
          <a:p>
            <a:pPr>
              <a:buClr>
                <a:srgbClr val="0070C0"/>
              </a:buClr>
            </a:pPr>
            <a:r>
              <a:rPr lang="en-US" sz="1560" b="1" dirty="0"/>
              <a:t>AO3: Experimental skills and investigations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demonstrate knowledge of how to safely use techniques, apparatus and materials (including following a sequence of instructions where appropriate)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plan experiments and investigations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make and record observations, measurements and estimates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interpret and evaluate experimental observations and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evaluate methods and suggest possible improvements</a:t>
            </a:r>
            <a:r>
              <a:rPr lang="en-US" sz="1560" dirty="0" smtClean="0"/>
              <a:t>.</a:t>
            </a:r>
            <a:endParaRPr lang="en-US" sz="1560" dirty="0"/>
          </a:p>
        </p:txBody>
      </p:sp>
      <p:sp>
        <p:nvSpPr>
          <p:cNvPr id="4" name="Oval 3"/>
          <p:cNvSpPr/>
          <p:nvPr/>
        </p:nvSpPr>
        <p:spPr>
          <a:xfrm rot="1078849">
            <a:off x="8237892" y="1190236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53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17.7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429179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890" b="1" dirty="0" smtClean="0"/>
              <a:t>a.</a:t>
            </a:r>
            <a:r>
              <a:rPr lang="en-US" sz="2890" dirty="0" smtClean="0"/>
              <a:t> Complete the equation for the complete combustion of butanol.</a:t>
            </a:r>
            <a:br>
              <a:rPr lang="en-US" sz="2890" dirty="0" smtClean="0"/>
            </a:br>
            <a:r>
              <a:rPr lang="en-US" sz="2890" dirty="0" smtClean="0"/>
              <a:t>C</a:t>
            </a:r>
            <a:r>
              <a:rPr lang="en-US" sz="2890" baseline="-25000" dirty="0" smtClean="0"/>
              <a:t>4</a:t>
            </a:r>
            <a:r>
              <a:rPr lang="en-US" sz="2890" dirty="0" smtClean="0"/>
              <a:t>H</a:t>
            </a:r>
            <a:r>
              <a:rPr lang="en-US" sz="2890" baseline="-25000" dirty="0" smtClean="0"/>
              <a:t>9</a:t>
            </a:r>
            <a:r>
              <a:rPr lang="en-US" sz="2890" dirty="0" smtClean="0"/>
              <a:t>OH + _________ O</a:t>
            </a:r>
            <a:r>
              <a:rPr lang="en-US" sz="2890" baseline="-25000" dirty="0" smtClean="0"/>
              <a:t>2</a:t>
            </a:r>
            <a:r>
              <a:rPr lang="en-US" sz="2890" dirty="0" smtClean="0"/>
              <a:t> → CO</a:t>
            </a:r>
            <a:r>
              <a:rPr lang="en-US" sz="2890" baseline="-25000" dirty="0" smtClean="0"/>
              <a:t>2</a:t>
            </a:r>
            <a:r>
              <a:rPr lang="en-US" sz="2890" dirty="0" smtClean="0"/>
              <a:t> + _________ H</a:t>
            </a:r>
            <a:r>
              <a:rPr lang="en-US" sz="2890" baseline="-25000" dirty="0" smtClean="0"/>
              <a:t>2</a:t>
            </a:r>
            <a:r>
              <a:rPr lang="en-US" sz="2890" dirty="0" smtClean="0"/>
              <a:t>O 		[2]</a:t>
            </a:r>
            <a:br>
              <a:rPr lang="en-US" sz="2890" dirty="0" smtClean="0"/>
            </a:br>
            <a:r>
              <a:rPr lang="en-US" sz="2890" b="1" dirty="0" smtClean="0"/>
              <a:t>b</a:t>
            </a:r>
            <a:r>
              <a:rPr lang="en-US" sz="2890" b="1" dirty="0"/>
              <a:t>.</a:t>
            </a:r>
            <a:r>
              <a:rPr lang="en-US" sz="2890" dirty="0"/>
              <a:t> Draw and label a diagram of the apparatus you could use to compare the energy released by </a:t>
            </a:r>
            <a:r>
              <a:rPr lang="en-US" sz="2890" dirty="0" smtClean="0"/>
              <a:t>burning different </a:t>
            </a:r>
            <a:r>
              <a:rPr lang="en-US" sz="2890" dirty="0"/>
              <a:t>alcohols</a:t>
            </a:r>
            <a:r>
              <a:rPr lang="en-US" sz="2890" dirty="0" smtClean="0"/>
              <a:t>.	[</a:t>
            </a:r>
            <a:r>
              <a:rPr lang="en-US" sz="2890" dirty="0"/>
              <a:t>5]</a:t>
            </a:r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890" b="1" dirty="0" smtClean="0"/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2605088" algn="l"/>
                <a:tab pos="8523288" algn="r"/>
              </a:tabLst>
            </a:pPr>
            <a:r>
              <a:rPr lang="en-US" sz="2890" dirty="0" smtClean="0"/>
              <a:t>Calculate </a:t>
            </a:r>
            <a:r>
              <a:rPr lang="en-US" sz="2890" dirty="0"/>
              <a:t>the mass of water formed when 9.2 g of ethanol burns in excess air. (At values </a:t>
            </a:r>
            <a:r>
              <a:rPr lang="en-US" sz="2890" dirty="0" smtClean="0"/>
              <a:t>H=1</a:t>
            </a:r>
            <a:r>
              <a:rPr lang="en-US" sz="2890" dirty="0"/>
              <a:t>, </a:t>
            </a:r>
            <a:r>
              <a:rPr lang="en-US" sz="2890" dirty="0" smtClean="0"/>
              <a:t>C=12</a:t>
            </a:r>
            <a:r>
              <a:rPr lang="en-US" sz="2890" dirty="0"/>
              <a:t>, </a:t>
            </a:r>
            <a:r>
              <a:rPr lang="en-US" sz="2890" dirty="0" smtClean="0"/>
              <a:t>O=16</a:t>
            </a:r>
            <a:r>
              <a:rPr lang="en-US" sz="2890" dirty="0"/>
              <a:t>) </a:t>
            </a:r>
            <a:r>
              <a:rPr lang="en-US" sz="2890" dirty="0" smtClean="0"/>
              <a:t/>
            </a:r>
            <a:br>
              <a:rPr lang="en-US" sz="2890" dirty="0" smtClean="0"/>
            </a:br>
            <a:r>
              <a:rPr lang="en-US" sz="2890" dirty="0" smtClean="0"/>
              <a:t>C</a:t>
            </a:r>
            <a:r>
              <a:rPr lang="en-US" sz="2890" baseline="-25000" dirty="0" smtClean="0"/>
              <a:t>2</a:t>
            </a:r>
            <a:r>
              <a:rPr lang="en-US" sz="2890" dirty="0" smtClean="0"/>
              <a:t>H</a:t>
            </a:r>
            <a:r>
              <a:rPr lang="en-US" sz="2890" baseline="-25000" dirty="0" smtClean="0"/>
              <a:t>5</a:t>
            </a:r>
            <a:r>
              <a:rPr lang="en-US" sz="2890" dirty="0" smtClean="0"/>
              <a:t>OH </a:t>
            </a:r>
            <a:r>
              <a:rPr lang="en-US" sz="2890" dirty="0"/>
              <a:t>+ </a:t>
            </a:r>
            <a:r>
              <a:rPr lang="en-US" sz="2890" dirty="0" smtClean="0"/>
              <a:t>3O</a:t>
            </a:r>
            <a:r>
              <a:rPr lang="en-US" sz="2890" baseline="-25000" dirty="0" smtClean="0"/>
              <a:t>2</a:t>
            </a:r>
            <a:r>
              <a:rPr lang="en-US" sz="2890" dirty="0" smtClean="0"/>
              <a:t> </a:t>
            </a:r>
            <a:r>
              <a:rPr lang="en-US" sz="2890" dirty="0"/>
              <a:t>→</a:t>
            </a:r>
            <a:r>
              <a:rPr lang="en-US" sz="2890" dirty="0" smtClean="0"/>
              <a:t> 2CO</a:t>
            </a:r>
            <a:r>
              <a:rPr lang="en-US" sz="2890" baseline="-25000" dirty="0" smtClean="0"/>
              <a:t>2</a:t>
            </a:r>
            <a:r>
              <a:rPr lang="en-US" sz="2890" dirty="0" smtClean="0"/>
              <a:t> </a:t>
            </a:r>
            <a:r>
              <a:rPr lang="en-US" sz="2890" dirty="0"/>
              <a:t>+ </a:t>
            </a:r>
            <a:r>
              <a:rPr lang="en-US" sz="2890" dirty="0" smtClean="0"/>
              <a:t>3H</a:t>
            </a:r>
            <a:r>
              <a:rPr lang="en-US" sz="2890" baseline="-25000" dirty="0" smtClean="0"/>
              <a:t>2</a:t>
            </a:r>
            <a:r>
              <a:rPr lang="en-US" sz="2890" dirty="0" smtClean="0"/>
              <a:t>O                    [</a:t>
            </a:r>
            <a:r>
              <a:rPr lang="en-US" sz="2890" dirty="0"/>
              <a:t>4]</a:t>
            </a: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4578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17.8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293757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49263" indent="-449263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2605088" algn="l"/>
                <a:tab pos="8523288" algn="r"/>
              </a:tabLst>
            </a:pPr>
            <a:r>
              <a:rPr lang="en-US" sz="2600" dirty="0" smtClean="0"/>
              <a:t>The </a:t>
            </a:r>
            <a:r>
              <a:rPr lang="en-US" sz="2600" dirty="0"/>
              <a:t>diagram shows the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apparatus used </a:t>
            </a:r>
            <a:r>
              <a:rPr lang="en-US" sz="2600" dirty="0"/>
              <a:t>to convert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ethanol </a:t>
            </a:r>
            <a:r>
              <a:rPr lang="en-US" sz="2600" dirty="0"/>
              <a:t>to ethanoic </a:t>
            </a:r>
            <a:r>
              <a:rPr lang="en-US" sz="2600" dirty="0" smtClean="0"/>
              <a:t>acid.</a:t>
            </a:r>
            <a:br>
              <a:rPr lang="en-US" sz="2600" dirty="0" smtClean="0"/>
            </a:br>
            <a:r>
              <a:rPr lang="en-US" sz="2600" dirty="0" smtClean="0"/>
              <a:t>a</a:t>
            </a:r>
            <a:r>
              <a:rPr lang="en-US" sz="2600" dirty="0"/>
              <a:t>. On the diagram, draw an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arrow to </a:t>
            </a:r>
            <a:r>
              <a:rPr lang="en-US" sz="2600" dirty="0"/>
              <a:t>show </a:t>
            </a:r>
            <a:r>
              <a:rPr lang="en-US" sz="2600" dirty="0" smtClean="0"/>
              <a:t>where heat </a:t>
            </a:r>
            <a:r>
              <a:rPr lang="en-US" sz="2600" dirty="0"/>
              <a:t>is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applied</a:t>
            </a:r>
            <a:r>
              <a:rPr lang="en-US" sz="2600" dirty="0"/>
              <a:t>. [</a:t>
            </a:r>
            <a:r>
              <a:rPr lang="en-US" sz="2600" dirty="0" smtClean="0"/>
              <a:t>1]</a:t>
            </a:r>
            <a:br>
              <a:rPr lang="en-US" sz="2600" dirty="0" smtClean="0"/>
            </a:br>
            <a:r>
              <a:rPr lang="en-US" sz="2600" dirty="0" smtClean="0"/>
              <a:t>b</a:t>
            </a:r>
            <a:r>
              <a:rPr lang="en-US" sz="2600" dirty="0"/>
              <a:t>. What type of reagent is the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potassium </a:t>
            </a:r>
            <a:r>
              <a:rPr lang="en-US" sz="2600" dirty="0" err="1"/>
              <a:t>manganate</a:t>
            </a:r>
            <a:r>
              <a:rPr lang="en-US" sz="2600" dirty="0"/>
              <a:t>(VII</a:t>
            </a:r>
            <a:r>
              <a:rPr lang="en-US" sz="2600" dirty="0" smtClean="0"/>
              <a:t>)? [1]</a:t>
            </a:r>
            <a:br>
              <a:rPr lang="en-US" sz="2600" dirty="0" smtClean="0"/>
            </a:br>
            <a:r>
              <a:rPr lang="en-US" sz="2600" dirty="0" smtClean="0"/>
              <a:t>c</a:t>
            </a:r>
            <a:r>
              <a:rPr lang="en-US" sz="2600" dirty="0"/>
              <a:t>. What colour change would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you expect </a:t>
            </a:r>
            <a:r>
              <a:rPr lang="en-US" sz="2600" dirty="0"/>
              <a:t>to see if the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potassium </a:t>
            </a:r>
            <a:r>
              <a:rPr lang="en-US" sz="2600" dirty="0" err="1" smtClean="0"/>
              <a:t>manganate</a:t>
            </a:r>
            <a:r>
              <a:rPr lang="en-US" sz="2600" dirty="0" smtClean="0"/>
              <a:t>(VII</a:t>
            </a:r>
            <a:r>
              <a:rPr lang="en-US" sz="2600" dirty="0"/>
              <a:t>) was </a:t>
            </a:r>
            <a:r>
              <a:rPr lang="en-US" sz="2600" dirty="0" smtClean="0"/>
              <a:t>not </a:t>
            </a:r>
            <a:r>
              <a:rPr lang="en-US" sz="2600" dirty="0"/>
              <a:t>in </a:t>
            </a:r>
            <a:r>
              <a:rPr lang="en-US" sz="2600" dirty="0" smtClean="0"/>
              <a:t>excess?</a:t>
            </a:r>
            <a:br>
              <a:rPr lang="en-US" sz="2600" dirty="0" smtClean="0"/>
            </a:br>
            <a:r>
              <a:rPr lang="en-US" sz="2600" dirty="0" smtClean="0"/>
              <a:t>from __________________ to _______________ [2]</a:t>
            </a:r>
            <a:br>
              <a:rPr lang="en-US" sz="2600" dirty="0" smtClean="0"/>
            </a:br>
            <a:r>
              <a:rPr lang="en-US" sz="2600" dirty="0" smtClean="0"/>
              <a:t>d</a:t>
            </a:r>
            <a:r>
              <a:rPr lang="en-US" sz="2600" dirty="0"/>
              <a:t>. Why is the condenser in the upright position</a:t>
            </a:r>
            <a:r>
              <a:rPr lang="en-US" sz="2600" dirty="0" smtClean="0"/>
              <a:t>?  [2]</a:t>
            </a:r>
            <a:endParaRPr lang="en-US" sz="2600" dirty="0"/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0113" y="1196752"/>
            <a:ext cx="3240360" cy="392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4008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17.8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400" dirty="0" smtClean="0"/>
              <a:t>Ethanoic </a:t>
            </a:r>
            <a:r>
              <a:rPr lang="en-US" sz="2400" dirty="0"/>
              <a:t>acid </a:t>
            </a:r>
            <a:r>
              <a:rPr lang="en-US" sz="2400" dirty="0" err="1"/>
              <a:t>ionises</a:t>
            </a:r>
            <a:r>
              <a:rPr lang="en-US" sz="2400" dirty="0"/>
              <a:t> in </a:t>
            </a:r>
            <a:r>
              <a:rPr lang="en-US" sz="2400" dirty="0" smtClean="0"/>
              <a:t>water.</a:t>
            </a:r>
            <a:br>
              <a:rPr lang="en-US" sz="2400" dirty="0" smtClean="0"/>
            </a:br>
            <a:r>
              <a:rPr lang="en-US" sz="2400" dirty="0" smtClean="0"/>
              <a:t>CH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COOH </a:t>
            </a:r>
            <a:r>
              <a:rPr lang="en-US" sz="2400" dirty="0"/>
              <a:t>+ H</a:t>
            </a:r>
            <a:r>
              <a:rPr lang="en-US" sz="2400" baseline="-25000" dirty="0"/>
              <a:t>2</a:t>
            </a:r>
            <a:r>
              <a:rPr lang="en-US" sz="2400" dirty="0"/>
              <a:t>0 </a:t>
            </a:r>
            <a:r>
              <a:rPr lang="en-US" sz="2400" dirty="0" smtClean="0"/>
              <a:t>         CH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COO</a:t>
            </a:r>
            <a:r>
              <a:rPr lang="en-US" sz="3600" b="1" baseline="30000" dirty="0" smtClean="0"/>
              <a:t>-</a:t>
            </a:r>
            <a:r>
              <a:rPr lang="en-US" sz="2400" dirty="0" smtClean="0"/>
              <a:t> </a:t>
            </a:r>
            <a:r>
              <a:rPr lang="en-US" sz="2400" dirty="0"/>
              <a:t>+ 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0</a:t>
            </a:r>
            <a:r>
              <a:rPr lang="en-US" sz="2800" b="1" baseline="30000" dirty="0" smtClean="0"/>
              <a:t>+</a:t>
            </a:r>
            <a:r>
              <a:rPr lang="en-US" sz="2400" baseline="30000" dirty="0" smtClean="0"/>
              <a:t/>
            </a:r>
            <a:br>
              <a:rPr lang="en-US" sz="2400" baseline="30000" dirty="0" smtClean="0"/>
            </a:br>
            <a:r>
              <a:rPr lang="en-US" sz="2400" b="1" dirty="0" smtClean="0"/>
              <a:t>a</a:t>
            </a:r>
            <a:r>
              <a:rPr lang="en-US" sz="2400" b="1" dirty="0"/>
              <a:t>.</a:t>
            </a:r>
            <a:r>
              <a:rPr lang="en-US" sz="2400" dirty="0"/>
              <a:t> How does this equation show that ethanoic acid is a weak acid</a:t>
            </a:r>
            <a:r>
              <a:rPr lang="en-US" sz="2400" dirty="0" smtClean="0"/>
              <a:t>?		[2]</a:t>
            </a:r>
            <a:br>
              <a:rPr lang="en-US" sz="2400" dirty="0" smtClean="0"/>
            </a:br>
            <a:r>
              <a:rPr lang="en-US" sz="2400" b="1" dirty="0" smtClean="0"/>
              <a:t>b</a:t>
            </a:r>
            <a:r>
              <a:rPr lang="en-US" sz="2400" b="1" dirty="0"/>
              <a:t>.</a:t>
            </a:r>
            <a:r>
              <a:rPr lang="en-US" sz="2400" dirty="0"/>
              <a:t> Explain why water is acting as a base in </a:t>
            </a:r>
            <a:r>
              <a:rPr lang="en-US" sz="2400" dirty="0" smtClean="0"/>
              <a:t>this reaction</a:t>
            </a:r>
            <a:r>
              <a:rPr lang="en-US" sz="2400" dirty="0"/>
              <a:t>.</a:t>
            </a:r>
          </a:p>
          <a:p>
            <a:pPr marL="449263" indent="-449263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2605088" algn="l"/>
                <a:tab pos="8523288" algn="r"/>
              </a:tabLst>
            </a:pPr>
            <a:r>
              <a:rPr lang="en-US" sz="2400" dirty="0" smtClean="0"/>
              <a:t>Complete </a:t>
            </a:r>
            <a:r>
              <a:rPr lang="en-US" sz="2400" dirty="0"/>
              <a:t>these equations for some reactions of ethanoic </a:t>
            </a:r>
            <a:r>
              <a:rPr lang="en-US" sz="2400" dirty="0" smtClean="0"/>
              <a:t>acid.</a:t>
            </a:r>
            <a:br>
              <a:rPr lang="en-US" sz="2400" dirty="0" smtClean="0"/>
            </a:br>
            <a:r>
              <a:rPr lang="en-US" sz="2400" b="1" dirty="0" smtClean="0"/>
              <a:t>a</a:t>
            </a:r>
            <a:r>
              <a:rPr lang="en-US" sz="2400" dirty="0" smtClean="0"/>
              <a:t> _______ </a:t>
            </a:r>
            <a:r>
              <a:rPr lang="en-US" sz="2400" dirty="0"/>
              <a:t>CH</a:t>
            </a:r>
            <a:r>
              <a:rPr lang="en-US" sz="2400" baseline="-25000" dirty="0"/>
              <a:t>3</a:t>
            </a:r>
            <a:r>
              <a:rPr lang="en-US" sz="2400" dirty="0"/>
              <a:t>COOH + Na </a:t>
            </a:r>
            <a:r>
              <a:rPr lang="en-US" sz="2400" dirty="0" smtClean="0"/>
              <a:t>→ _________ + _________	[3]</a:t>
            </a:r>
            <a:br>
              <a:rPr lang="en-US" sz="2400" dirty="0" smtClean="0"/>
            </a:br>
            <a:r>
              <a:rPr lang="en-US" sz="2400" b="1" dirty="0" smtClean="0"/>
              <a:t>b</a:t>
            </a:r>
            <a:r>
              <a:rPr lang="en-US" sz="2400" dirty="0" smtClean="0"/>
              <a:t> _______ </a:t>
            </a:r>
            <a:r>
              <a:rPr lang="en-US" sz="2400" dirty="0"/>
              <a:t>CH</a:t>
            </a:r>
            <a:r>
              <a:rPr lang="en-US" sz="2400" baseline="-25000" dirty="0"/>
              <a:t>3</a:t>
            </a:r>
            <a:r>
              <a:rPr lang="en-US" sz="2400" dirty="0"/>
              <a:t>COOH + Mg </a:t>
            </a:r>
            <a:r>
              <a:rPr lang="en-US" sz="2400" dirty="0" smtClean="0"/>
              <a:t>→ ________ + _________ 	[3]</a:t>
            </a:r>
            <a:br>
              <a:rPr lang="en-US" sz="2400" dirty="0" smtClean="0"/>
            </a:br>
            <a:r>
              <a:rPr lang="en-US" sz="2400" dirty="0" smtClean="0"/>
              <a:t>c</a:t>
            </a:r>
            <a:r>
              <a:rPr lang="en-US" sz="2400" dirty="0"/>
              <a:t>. CH</a:t>
            </a:r>
            <a:r>
              <a:rPr lang="en-US" sz="2400" baseline="-25000" dirty="0"/>
              <a:t>3</a:t>
            </a:r>
            <a:r>
              <a:rPr lang="en-US" sz="2400" dirty="0"/>
              <a:t>COOH + </a:t>
            </a:r>
            <a:r>
              <a:rPr lang="en-US" sz="2400" dirty="0" err="1" smtClean="0"/>
              <a:t>NaOH</a:t>
            </a:r>
            <a:r>
              <a:rPr lang="en-US" sz="2400" dirty="0" smtClean="0"/>
              <a:t> → ___________ + ____________	[2]</a:t>
            </a:r>
            <a:br>
              <a:rPr lang="en-US" sz="2400" dirty="0" smtClean="0"/>
            </a:br>
            <a:r>
              <a:rPr lang="en-US" sz="2400" dirty="0" smtClean="0"/>
              <a:t>d. __________ + __________ </a:t>
            </a:r>
            <a:r>
              <a:rPr lang="en-US" sz="2400" dirty="0"/>
              <a:t>→ </a:t>
            </a:r>
            <a:r>
              <a:rPr lang="en-US" sz="2400" dirty="0" smtClean="0"/>
              <a:t>CH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COOCH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 + ____________ 	[3]</a:t>
            </a:r>
            <a:endParaRPr lang="en-US" sz="2400" dirty="0"/>
          </a:p>
          <a:p>
            <a:pPr>
              <a:buClr>
                <a:srgbClr val="C00000"/>
              </a:buClr>
              <a:tabLst>
                <a:tab pos="809625" algn="l"/>
                <a:tab pos="2605088" algn="l"/>
                <a:tab pos="8523288" algn="r"/>
              </a:tabLst>
            </a:pPr>
            <a:r>
              <a:rPr lang="en-US" sz="2400" b="1" dirty="0" smtClean="0"/>
              <a:t>Extension</a:t>
            </a:r>
          </a:p>
          <a:p>
            <a:pPr marL="514350" indent="-51435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2605088" algn="l"/>
                <a:tab pos="8523288" algn="r"/>
              </a:tabLst>
            </a:pPr>
            <a:r>
              <a:rPr lang="en-US" sz="2400" dirty="0" smtClean="0"/>
              <a:t>Write </a:t>
            </a:r>
            <a:r>
              <a:rPr lang="en-US" sz="2400" dirty="0"/>
              <a:t>formulae for the esters </a:t>
            </a:r>
            <a:r>
              <a:rPr lang="en-US" sz="2400" b="1" dirty="0"/>
              <a:t>a</a:t>
            </a:r>
            <a:r>
              <a:rPr lang="en-US" sz="2400" dirty="0"/>
              <a:t>. ethyl butanoate and </a:t>
            </a:r>
            <a:r>
              <a:rPr lang="en-US" sz="2400" b="1" dirty="0"/>
              <a:t>b</a:t>
            </a:r>
            <a:r>
              <a:rPr lang="en-US" sz="2400" dirty="0"/>
              <a:t>. propyl </a:t>
            </a:r>
            <a:r>
              <a:rPr lang="en-US" sz="2400" dirty="0" err="1"/>
              <a:t>methanoate</a:t>
            </a:r>
            <a:r>
              <a:rPr lang="en-US" sz="2400" dirty="0" smtClean="0"/>
              <a:t>.                                                    [</a:t>
            </a:r>
            <a:r>
              <a:rPr lang="en-US" sz="2400" dirty="0"/>
              <a:t>2]</a:t>
            </a: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1"/>
            <a:ext cx="432048" cy="403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7308304" y="692696"/>
            <a:ext cx="432048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b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347864" y="1596312"/>
            <a:ext cx="504056" cy="248512"/>
            <a:chOff x="3419872" y="6672982"/>
            <a:chExt cx="1109608" cy="244889"/>
          </a:xfrm>
        </p:grpSpPr>
        <p:grpSp>
          <p:nvGrpSpPr>
            <p:cNvPr id="9" name="Group 8"/>
            <p:cNvGrpSpPr/>
            <p:nvPr/>
          </p:nvGrpSpPr>
          <p:grpSpPr>
            <a:xfrm>
              <a:off x="3422484" y="6672982"/>
              <a:ext cx="1106996" cy="92489"/>
              <a:chOff x="4283968" y="2924944"/>
              <a:chExt cx="1296144" cy="144016"/>
            </a:xfrm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4283968" y="3068960"/>
                <a:ext cx="129614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5436096" y="2924944"/>
                <a:ext cx="144016" cy="14401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 rot="10800000">
              <a:off x="3419872" y="6825382"/>
              <a:ext cx="1106996" cy="92489"/>
              <a:chOff x="4283968" y="2924944"/>
              <a:chExt cx="1296144" cy="144016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4283968" y="3068960"/>
                <a:ext cx="129614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436096" y="2924944"/>
                <a:ext cx="144016" cy="14401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833876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  <p:tag name="ISPRING_PRESENTATION_TITLE" val="Unit 17 – Organic Chemistry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hemistry">
      <a:dk1>
        <a:sysClr val="windowText" lastClr="000000"/>
      </a:dk1>
      <a:lt1>
        <a:sysClr val="window" lastClr="FFFFFF"/>
      </a:lt1>
      <a:dk2>
        <a:srgbClr val="00B050"/>
      </a:dk2>
      <a:lt2>
        <a:srgbClr val="EEECE1"/>
      </a:lt2>
      <a:accent1>
        <a:srgbClr val="92D050"/>
      </a:accent1>
      <a:accent2>
        <a:srgbClr val="C0504D"/>
      </a:accent2>
      <a:accent3>
        <a:srgbClr val="9BBB59"/>
      </a:accent3>
      <a:accent4>
        <a:srgbClr val="8064A2"/>
      </a:accent4>
      <a:accent5>
        <a:srgbClr val="92D050"/>
      </a:accent5>
      <a:accent6>
        <a:srgbClr val="F79646"/>
      </a:accent6>
      <a:hlink>
        <a:srgbClr val="0D0476"/>
      </a:hlink>
      <a:folHlink>
        <a:srgbClr val="FF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6DD945F-B7B0-4691-A0D0-E2EAD6DA23B3}">
  <ds:schemaRefs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53758</TotalTime>
  <Words>6595</Words>
  <Application>Microsoft Office PowerPoint</Application>
  <PresentationFormat>On-screen Show (4:3)</PresentationFormat>
  <Paragraphs>1313</Paragraphs>
  <Slides>92</Slides>
  <Notes>92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104" baseType="lpstr">
      <vt:lpstr>Arial</vt:lpstr>
      <vt:lpstr>Calibri</vt:lpstr>
      <vt:lpstr>FrutigerLTStd-Bold</vt:lpstr>
      <vt:lpstr>FrutigerLTStd-Light</vt:lpstr>
      <vt:lpstr>Lucida Sans Unicode</vt:lpstr>
      <vt:lpstr>NewAsterLTStd</vt:lpstr>
      <vt:lpstr>NewAsterLTStd-Bold</vt:lpstr>
      <vt:lpstr>Verdana</vt:lpstr>
      <vt:lpstr>Wingdings</vt:lpstr>
      <vt:lpstr>Wingdings 2</vt:lpstr>
      <vt:lpstr>Wingdings 3</vt:lpstr>
      <vt:lpstr>Enderoth</vt:lpstr>
      <vt:lpstr>PowerPoint Presentation</vt:lpstr>
      <vt:lpstr>1 – Assessment Objectives</vt:lpstr>
      <vt:lpstr>1 – Assessment Structure</vt:lpstr>
      <vt:lpstr>1 – Assessment Structure</vt:lpstr>
      <vt:lpstr>2 – Grade Descriptors – Grade A</vt:lpstr>
      <vt:lpstr>2 – Grade Descriptors – Grade C</vt:lpstr>
      <vt:lpstr>2 – Grade Descriptors – Grade F</vt:lpstr>
      <vt:lpstr>3 - Assessment Objectives</vt:lpstr>
      <vt:lpstr>3 - Assessment Objectives</vt:lpstr>
      <vt:lpstr>3 - Assessment Objectives</vt:lpstr>
      <vt:lpstr>17.1 – Petroleum: a Fossil Fuel</vt:lpstr>
      <vt:lpstr>17.1 – Petroleum: a Fossil Fuel</vt:lpstr>
      <vt:lpstr>17.1 – Petroleum: a Fossil Fuel</vt:lpstr>
      <vt:lpstr>17.1 – Petroleum: a Fossil Fuel</vt:lpstr>
      <vt:lpstr>17.1 – Petroleum: a Fossil Fuel</vt:lpstr>
      <vt:lpstr>17.2 – Refining</vt:lpstr>
      <vt:lpstr>17.2 – Refining</vt:lpstr>
      <vt:lpstr>17.2 – Refining</vt:lpstr>
      <vt:lpstr>17.2 – Refining</vt:lpstr>
      <vt:lpstr>17.2 – Refining</vt:lpstr>
      <vt:lpstr>17.2 – Refining</vt:lpstr>
      <vt:lpstr>17.3 – Cracking Hydrocarbons</vt:lpstr>
      <vt:lpstr>17.3 – Cracking Hydrocarbons</vt:lpstr>
      <vt:lpstr>17.3 – Cracking Hydrocarbons</vt:lpstr>
      <vt:lpstr>17.3 – Cracking Hydrocarbons</vt:lpstr>
      <vt:lpstr>17.3 – Cracking Hydrocarbons</vt:lpstr>
      <vt:lpstr>17.3 – Cracking Hydrocarbons</vt:lpstr>
      <vt:lpstr>17.3 – Cracking Hydrocarbons</vt:lpstr>
      <vt:lpstr>17.3 – Cracking Hydrocarbons</vt:lpstr>
      <vt:lpstr>17.4 – Families of Organic Compounds</vt:lpstr>
      <vt:lpstr>17.4 – Families of Organic Compounds</vt:lpstr>
      <vt:lpstr>17.4 – Families of Organic Compounds</vt:lpstr>
      <vt:lpstr>17.4 – Families of Organic Compounds</vt:lpstr>
      <vt:lpstr>17.4 – Families of Organic Compounds</vt:lpstr>
      <vt:lpstr>17.4 – Families of Organic Compounds</vt:lpstr>
      <vt:lpstr>17.5 – The Alkanes</vt:lpstr>
      <vt:lpstr>17.5 – The Alkanes</vt:lpstr>
      <vt:lpstr>17.5 – The Alkanes</vt:lpstr>
      <vt:lpstr>17.5 – The Alkanes</vt:lpstr>
      <vt:lpstr>17.5 – The Alkanes</vt:lpstr>
      <vt:lpstr>17.5 – The Alkanes</vt:lpstr>
      <vt:lpstr>17.5 – The Alkenes</vt:lpstr>
      <vt:lpstr>17.6 – The Alkenes</vt:lpstr>
      <vt:lpstr>17.6 – The Alkenes</vt:lpstr>
      <vt:lpstr>17.6 – The Alkenes</vt:lpstr>
      <vt:lpstr>17.6 – The Alkenes</vt:lpstr>
      <vt:lpstr>17.6 – The Alkenes</vt:lpstr>
      <vt:lpstr>17.6 – The Alkenes</vt:lpstr>
      <vt:lpstr>17.6 – The Alkenes</vt:lpstr>
      <vt:lpstr>17.6 – The Alkenes</vt:lpstr>
      <vt:lpstr>17.7 – The Alcohols</vt:lpstr>
      <vt:lpstr>17.7 – The Alcohols</vt:lpstr>
      <vt:lpstr>17.7 – The Alcohols</vt:lpstr>
      <vt:lpstr>17.7 – The Alcohols</vt:lpstr>
      <vt:lpstr>17.7 – The Alcohols</vt:lpstr>
      <vt:lpstr>17.7 – The Alcohols</vt:lpstr>
      <vt:lpstr>17.7 – The Alcohols</vt:lpstr>
      <vt:lpstr>17.8 – The Carboxylic Acids</vt:lpstr>
      <vt:lpstr>17.8 – The Carboxylic Acids</vt:lpstr>
      <vt:lpstr>17.8 – The Carboxylic Acids</vt:lpstr>
      <vt:lpstr>17.8 – The Carboxylic Acids</vt:lpstr>
      <vt:lpstr>17.8 – The Carboxylic Acids</vt:lpstr>
      <vt:lpstr>17.8 – The Carboxylic Acids</vt:lpstr>
      <vt:lpstr>17.8 – The Carboxylic Acids</vt:lpstr>
      <vt:lpstr>17 – Revision Checklist - Core</vt:lpstr>
      <vt:lpstr>17 – Revision Checklist - Extended</vt:lpstr>
      <vt:lpstr>17 – Revision Questions – Core Curriculum</vt:lpstr>
      <vt:lpstr>17 – Revision Questions – Core Curriculum</vt:lpstr>
      <vt:lpstr>17 – Revision Questions – Core Curriculum</vt:lpstr>
      <vt:lpstr>17 – Revision Questions – Core Curriculum</vt:lpstr>
      <vt:lpstr>17 – Revision Questions – Core Curriculum</vt:lpstr>
      <vt:lpstr>17 – Revision Questions – Core Curriculum</vt:lpstr>
      <vt:lpstr>17 – Revision Questions – Core Curriculum</vt:lpstr>
      <vt:lpstr>17.1 – Workbook Questions</vt:lpstr>
      <vt:lpstr>17.1 – Workbook Questions</vt:lpstr>
      <vt:lpstr>17.1 – Workbook Questions</vt:lpstr>
      <vt:lpstr>17.2 – Workbook Questions</vt:lpstr>
      <vt:lpstr>17.2 – Workbook Questions</vt:lpstr>
      <vt:lpstr>17.2 – Workbook Questions</vt:lpstr>
      <vt:lpstr>17.3 – Workbook Questions</vt:lpstr>
      <vt:lpstr>17.3 – Workbook Questions</vt:lpstr>
      <vt:lpstr>17.3 – Workbook Questions</vt:lpstr>
      <vt:lpstr>17.4 – Workbook Questions</vt:lpstr>
      <vt:lpstr>17.4 – Workbook Questions</vt:lpstr>
      <vt:lpstr>17.5 – Workbook Questions</vt:lpstr>
      <vt:lpstr>17.5 – Workbook Questions</vt:lpstr>
      <vt:lpstr>17.6 – Workbook Questions</vt:lpstr>
      <vt:lpstr>17.6 – Workbook Questions</vt:lpstr>
      <vt:lpstr>17.7 – Workbook Questions</vt:lpstr>
      <vt:lpstr>17.7 – Workbook Questions</vt:lpstr>
      <vt:lpstr>17.8 – Workbook Questions</vt:lpstr>
      <vt:lpstr>17.8 – Workbook Questions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17 – Organic Chemistry</dc:title>
  <dc:subject>Travel and Tourism</dc:subject>
  <dc:creator>Enderoth</dc:creator>
  <cp:lastModifiedBy>Stephen Rafferty</cp:lastModifiedBy>
  <cp:revision>1713</cp:revision>
  <cp:lastPrinted>2014-01-22T18:25:48Z</cp:lastPrinted>
  <dcterms:created xsi:type="dcterms:W3CDTF">2008-03-12T11:01:44Z</dcterms:created>
  <dcterms:modified xsi:type="dcterms:W3CDTF">2018-08-01T16:33:38Z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